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727546783c4b2f" /><Relationship Type="http://schemas.openxmlformats.org/officeDocument/2006/relationships/extended-properties" Target="/docProps/app.xml" Id="R9cdef099c06844ec" /><Relationship Type="http://schemas.openxmlformats.org/officeDocument/2006/relationships/officeDocument" Target="/ppt/presentation.xml" Id="R04b6d5037b814b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0282a87f4948f6"/>
  </p:sldMasterIdLst>
  <p:notesMasterIdLst>
    <p:notesMasterId xmlns:r="http://schemas.openxmlformats.org/officeDocument/2006/relationships" r:id="Rbf48567a9d7a45d4"/>
  </p:notesMasterIdLst>
  <p:sldIdLst>
    <p:sldId xmlns:r="http://schemas.openxmlformats.org/officeDocument/2006/relationships" id="256" r:id="Rbdff656af6f44402"/>
    <p:sldId xmlns:r="http://schemas.openxmlformats.org/officeDocument/2006/relationships" id="257" r:id="Ra851e5ffe326416e"/>
    <p:sldId xmlns:r="http://schemas.openxmlformats.org/officeDocument/2006/relationships" id="258" r:id="R22feb8a9dd434fc4"/>
    <p:sldId xmlns:r="http://schemas.openxmlformats.org/officeDocument/2006/relationships" id="259" r:id="R7881bdd34d224083"/>
    <p:sldId xmlns:r="http://schemas.openxmlformats.org/officeDocument/2006/relationships" id="260" r:id="R28a1d43401864ee3"/>
    <p:sldId xmlns:r="http://schemas.openxmlformats.org/officeDocument/2006/relationships" id="261" r:id="R9f8399be21784f44"/>
    <p:sldId xmlns:r="http://schemas.openxmlformats.org/officeDocument/2006/relationships" id="262" r:id="R74b294486d2b499c"/>
    <p:sldId xmlns:r="http://schemas.openxmlformats.org/officeDocument/2006/relationships" id="263" r:id="Rcbbe94697f184593"/>
    <p:sldId xmlns:r="http://schemas.openxmlformats.org/officeDocument/2006/relationships" id="264" r:id="Ra532dd3abf6844d5"/>
    <p:sldId xmlns:r="http://schemas.openxmlformats.org/officeDocument/2006/relationships" id="265" r:id="R80b3772b45db4b0b"/>
    <p:sldId xmlns:r="http://schemas.openxmlformats.org/officeDocument/2006/relationships" id="266" r:id="R08bdc5fd57664c4c"/>
    <p:sldId xmlns:r="http://schemas.openxmlformats.org/officeDocument/2006/relationships" id="267" r:id="R0db0068892c14942"/>
    <p:sldId xmlns:r="http://schemas.openxmlformats.org/officeDocument/2006/relationships" id="268" r:id="Rb8ea2f0c2ab14a5a"/>
    <p:sldId xmlns:r="http://schemas.openxmlformats.org/officeDocument/2006/relationships" id="269" r:id="Rc1062cb2957e4962"/>
    <p:sldId xmlns:r="http://schemas.openxmlformats.org/officeDocument/2006/relationships" id="270" r:id="R6b1f18b207b24a6d"/>
    <p:sldId xmlns:r="http://schemas.openxmlformats.org/officeDocument/2006/relationships" id="271" r:id="R8f9f5db3f1fb468c"/>
    <p:sldId xmlns:r="http://schemas.openxmlformats.org/officeDocument/2006/relationships" id="272" r:id="Rfb1daf21368e45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36583a7cbf4dd1" /><Relationship Type="http://schemas.openxmlformats.org/officeDocument/2006/relationships/slideMaster" Target="/ppt/slideMasters/slideMaster1.xml" Id="Ree0282a87f4948f6" /><Relationship Type="http://schemas.openxmlformats.org/officeDocument/2006/relationships/notesMaster" Target="/ppt/notesMasters/notesMaster1.xml" Id="Rbf48567a9d7a45d4" /><Relationship Type="http://schemas.openxmlformats.org/officeDocument/2006/relationships/presProps" Target="/ppt/presProps.xml" Id="Rced6e836d1c84895" /><Relationship Type="http://schemas.openxmlformats.org/officeDocument/2006/relationships/viewProps" Target="/ppt/viewProps.xml" Id="R7e1bab004e434864" /><Relationship Type="http://schemas.openxmlformats.org/officeDocument/2006/relationships/tableStyles" Target="/ppt/tableStyles.xml" Id="R5e58667b35a64965" /><Relationship Type="http://schemas.openxmlformats.org/officeDocument/2006/relationships/slide" Target="/ppt/slides/slide1.xml" Id="Rbdff656af6f44402" /><Relationship Type="http://schemas.openxmlformats.org/officeDocument/2006/relationships/slide" Target="/ppt/slides/slide2.xml" Id="Ra851e5ffe326416e" /><Relationship Type="http://schemas.openxmlformats.org/officeDocument/2006/relationships/slide" Target="/ppt/slides/slide3.xml" Id="R22feb8a9dd434fc4" /><Relationship Type="http://schemas.openxmlformats.org/officeDocument/2006/relationships/slide" Target="/ppt/slides/slide4.xml" Id="R7881bdd34d224083" /><Relationship Type="http://schemas.openxmlformats.org/officeDocument/2006/relationships/slide" Target="/ppt/slides/slide5.xml" Id="R28a1d43401864ee3" /><Relationship Type="http://schemas.openxmlformats.org/officeDocument/2006/relationships/slide" Target="/ppt/slides/slide6.xml" Id="R9f8399be21784f44" /><Relationship Type="http://schemas.openxmlformats.org/officeDocument/2006/relationships/slide" Target="/ppt/slides/slide7.xml" Id="R74b294486d2b499c" /><Relationship Type="http://schemas.openxmlformats.org/officeDocument/2006/relationships/slide" Target="/ppt/slides/slide8.xml" Id="Rcbbe94697f184593" /><Relationship Type="http://schemas.openxmlformats.org/officeDocument/2006/relationships/slide" Target="/ppt/slides/slide9.xml" Id="Ra532dd3abf6844d5" /><Relationship Type="http://schemas.openxmlformats.org/officeDocument/2006/relationships/slide" Target="/ppt/slides/slide10.xml" Id="R80b3772b45db4b0b" /><Relationship Type="http://schemas.openxmlformats.org/officeDocument/2006/relationships/slide" Target="/ppt/slides/slide11.xml" Id="R08bdc5fd57664c4c" /><Relationship Type="http://schemas.openxmlformats.org/officeDocument/2006/relationships/slide" Target="/ppt/slides/slide12.xml" Id="R0db0068892c14942" /><Relationship Type="http://schemas.openxmlformats.org/officeDocument/2006/relationships/slide" Target="/ppt/slides/slide13.xml" Id="Rb8ea2f0c2ab14a5a" /><Relationship Type="http://schemas.openxmlformats.org/officeDocument/2006/relationships/slide" Target="/ppt/slides/slide14.xml" Id="Rc1062cb2957e4962" /><Relationship Type="http://schemas.openxmlformats.org/officeDocument/2006/relationships/slide" Target="/ppt/slides/slide15.xml" Id="R6b1f18b207b24a6d" /><Relationship Type="http://schemas.openxmlformats.org/officeDocument/2006/relationships/slide" Target="/ppt/slides/slide16.xml" Id="R8f9f5db3f1fb468c" /><Relationship Type="http://schemas.openxmlformats.org/officeDocument/2006/relationships/slide" Target="/ppt/slides/slide17.xml" Id="Rfb1daf21368e45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b1857cf16d43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785f07f90e4883" /><Relationship Type="http://schemas.openxmlformats.org/officeDocument/2006/relationships/notesMaster" Target="/ppt/notesMasters/notesMaster1.xml" Id="Rfbc59ae5bfde4d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53fd121da34339" /><Relationship Type="http://schemas.openxmlformats.org/officeDocument/2006/relationships/notesMaster" Target="/ppt/notesMasters/notesMaster1.xml" Id="R106b690de68240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2f4fbe796d42fb" /><Relationship Type="http://schemas.openxmlformats.org/officeDocument/2006/relationships/notesMaster" Target="/ppt/notesMasters/notesMaster1.xml" Id="R877f7a0a601f4a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3be2c33e2541fe" /><Relationship Type="http://schemas.openxmlformats.org/officeDocument/2006/relationships/notesMaster" Target="/ppt/notesMasters/notesMaster1.xml" Id="R11dc873c7c8149e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6c6e24fee349f6" /><Relationship Type="http://schemas.openxmlformats.org/officeDocument/2006/relationships/notesMaster" Target="/ppt/notesMasters/notesMaster1.xml" Id="R8889fd6f22144b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234cf685fb4551" /><Relationship Type="http://schemas.openxmlformats.org/officeDocument/2006/relationships/notesMaster" Target="/ppt/notesMasters/notesMaster1.xml" Id="R58667934c8b94d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cb66e151254b7b" /><Relationship Type="http://schemas.openxmlformats.org/officeDocument/2006/relationships/notesMaster" Target="/ppt/notesMasters/notesMaster1.xml" Id="R9cdfe98a055a4c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3325e07dc847bc" /><Relationship Type="http://schemas.openxmlformats.org/officeDocument/2006/relationships/notesMaster" Target="/ppt/notesMasters/notesMaster1.xml" Id="Re777b477aa4f4f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5677440c6b24fb1" /><Relationship Type="http://schemas.openxmlformats.org/officeDocument/2006/relationships/notesMaster" Target="/ppt/notesMasters/notesMaster1.xml" Id="Ra233e96bb51445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d2dfe99d3140c5" /><Relationship Type="http://schemas.openxmlformats.org/officeDocument/2006/relationships/notesMaster" Target="/ppt/notesMasters/notesMaster1.xml" Id="R8ed4aaee65234b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e279b1ed13747d4" /><Relationship Type="http://schemas.openxmlformats.org/officeDocument/2006/relationships/notesMaster" Target="/ppt/notesMasters/notesMaster1.xml" Id="R13d1f08f9d65456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752c45d1057427b" /><Relationship Type="http://schemas.openxmlformats.org/officeDocument/2006/relationships/notesMaster" Target="/ppt/notesMasters/notesMaster1.xml" Id="Rf432566fa64b4a1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3211b5d943e4269" /><Relationship Type="http://schemas.openxmlformats.org/officeDocument/2006/relationships/notesMaster" Target="/ppt/notesMasters/notesMaster1.xml" Id="Re718ff65596f483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1ac2c4234f84e56" /><Relationship Type="http://schemas.openxmlformats.org/officeDocument/2006/relationships/notesMaster" Target="/ppt/notesMasters/notesMaster1.xml" Id="R0377c63b27e2464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c9eeaa12b264504" /><Relationship Type="http://schemas.openxmlformats.org/officeDocument/2006/relationships/notesMaster" Target="/ppt/notesMasters/notesMaster1.xml" Id="R57cefc0140d9429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a5c2eb259948ec" /><Relationship Type="http://schemas.openxmlformats.org/officeDocument/2006/relationships/notesMaster" Target="/ppt/notesMasters/notesMaster1.xml" Id="R050bcc6400eb46a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d76e4bd95fe4b17" /><Relationship Type="http://schemas.openxmlformats.org/officeDocument/2006/relationships/notesMaster" Target="/ppt/notesMasters/notesMaster1.xml" Id="R3c602dd895cb4f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bb117be8074b7c" /></Relationships>
</file>

<file path=ppt/slideLayouts/slideLayout1.xml><?xml version="1.0" encoding="utf-8"?>
<p:sldLayout xmlns:p="http://schemas.openxmlformats.org/presentationml/2006/main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3010ab7f0247f0" /><Relationship Type="http://schemas.openxmlformats.org/officeDocument/2006/relationships/slideLayout" Target="/ppt/slideLayouts/slideLayout1.xml" Id="R9f6c60856c9546fe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f6c60856c9546fe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1e06934bae4498" /><Relationship Type="http://schemas.openxmlformats.org/officeDocument/2006/relationships/image" Target="/ppt/media/image.png" Id="Rcb0f0ce474da4c1a" /><Relationship Type="http://schemas.openxmlformats.org/officeDocument/2006/relationships/image" Target="/ppt/media/image.svg" Id="R6f036c838c594394" /><Relationship Type="http://schemas.openxmlformats.org/officeDocument/2006/relationships/notesSlide" Target="/ppt/notesSlides/notesSlide1.xml" Id="R83623632d42d46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84dc89ab042f4" /><Relationship Type="http://schemas.openxmlformats.org/officeDocument/2006/relationships/notesSlide" Target="/ppt/notesSlides/notesSlide2.xml" Id="R2cdf5e7aaed94d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47d64c12e84d63" /><Relationship Type="http://schemas.openxmlformats.org/officeDocument/2006/relationships/image" Target="/ppt/media/image2.png" Id="Rfd2bd87ea7a24eb6" /><Relationship Type="http://schemas.openxmlformats.org/officeDocument/2006/relationships/image" Target="/ppt/media/image2.svg" Id="Rbec22eab11d34143" /><Relationship Type="http://schemas.openxmlformats.org/officeDocument/2006/relationships/notesSlide" Target="/ppt/notesSlides/notesSlide3.xml" Id="R3ebda762ece84d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20b9c0c4294bec" /><Relationship Type="http://schemas.openxmlformats.org/officeDocument/2006/relationships/notesSlide" Target="/ppt/notesSlides/notesSlide4.xml" Id="Rc43b57121bb84df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fa863757df48fc" /><Relationship Type="http://schemas.openxmlformats.org/officeDocument/2006/relationships/notesSlide" Target="/ppt/notesSlides/notesSlide5.xml" Id="Rf60b8d38fd3c4e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f87d86b6304124" /><Relationship Type="http://schemas.openxmlformats.org/officeDocument/2006/relationships/notesSlide" Target="/ppt/notesSlides/notesSlide6.xml" Id="R7724dc5c8fac46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6676c3565485c" /><Relationship Type="http://schemas.openxmlformats.org/officeDocument/2006/relationships/image" Target="/ppt/media/image3.png" Id="R21198f6c8af44bd2" /><Relationship Type="http://schemas.openxmlformats.org/officeDocument/2006/relationships/image" Target="/ppt/media/image3.svg" Id="Rafdc7fc71d7f43a3" /><Relationship Type="http://schemas.openxmlformats.org/officeDocument/2006/relationships/notesSlide" Target="/ppt/notesSlides/notesSlide7.xml" Id="Ree6f04eff8d744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343f1a60b4df2" /><Relationship Type="http://schemas.openxmlformats.org/officeDocument/2006/relationships/notesSlide" Target="/ppt/notesSlides/notesSlide8.xml" Id="R287c1678405648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d0aa1328294413" /><Relationship Type="http://schemas.openxmlformats.org/officeDocument/2006/relationships/image" Target="/ppt/media/image4.png" Id="R3e85467ac87b4bf3" /><Relationship Type="http://schemas.openxmlformats.org/officeDocument/2006/relationships/image" Target="/ppt/media/image4.svg" Id="R3ab62d177d3745e3" /><Relationship Type="http://schemas.openxmlformats.org/officeDocument/2006/relationships/notesSlide" Target="/ppt/notesSlides/notesSlide9.xml" Id="Rbafd55bae6aa4f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d5888003fb4bc1" /><Relationship Type="http://schemas.openxmlformats.org/officeDocument/2006/relationships/notesSlide" Target="/ppt/notesSlides/notesSlide10.xml" Id="Rfee59a2e791742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2e8a82721c484a" /><Relationship Type="http://schemas.openxmlformats.org/officeDocument/2006/relationships/notesSlide" Target="/ppt/notesSlides/notesSlide11.xml" Id="R94a9300dec9b40b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64a32b5d14248" /><Relationship Type="http://schemas.openxmlformats.org/officeDocument/2006/relationships/notesSlide" Target="/ppt/notesSlides/notesSlide12.xml" Id="Rcc2af69f1f2748c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15f25dd5d4107" /><Relationship Type="http://schemas.openxmlformats.org/officeDocument/2006/relationships/notesSlide" Target="/ppt/notesSlides/notesSlide13.xml" Id="R02c888fe22914bf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aa2d79f8b49b5" /><Relationship Type="http://schemas.openxmlformats.org/officeDocument/2006/relationships/notesSlide" Target="/ppt/notesSlides/notesSlide14.xml" Id="R12b3182b9dcf44b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2f2685f7254b49" /><Relationship Type="http://schemas.openxmlformats.org/officeDocument/2006/relationships/notesSlide" Target="/ppt/notesSlides/notesSlide15.xml" Id="Ra4f79ecd70fa43f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b87dbd73f74f56" /><Relationship Type="http://schemas.openxmlformats.org/officeDocument/2006/relationships/notesSlide" Target="/ppt/notesSlides/notesSlide16.xml" Id="R5faa42ec0b53441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d617c3007a430d" /><Relationship Type="http://schemas.openxmlformats.org/officeDocument/2006/relationships/notesSlide" Target="/ppt/notesSlides/notesSlide17.xml" Id="Rb0ab74681167420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C106AC4-03EF-4D5D-8E9E-8AE9096D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7B2BDFB-FD6E-428B-9243-6CF03CBB0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715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D4ED8"/>
              </a:gs>
              <a:gs pos="100000">
                <a:srgbClr val="0E7490"/>
              </a:gs>
            </a:gsLst>
            <a:lin ang="2700000" scaled="1"/>
          </a:gra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1CCA667-FD93-448F-828D-385E967D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90675"/>
            <a:ext cx="4648200" cy="1647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</a:pPr>
            <a:r>
              <a:rPr sz="4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endParaRPr sz="45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C33A6423-B325-4897-AD4B-5FCA59DE6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05200"/>
            <a:ext cx="464820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30000"/>
              </a:lnSpc>
              <a:buNone/>
            </a:pPr>
            <a:r>
              <a:rPr sz="2250">
                <a:solidFill>
                  <a:srgbClr val="DBEAFE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2250">
              <a:solidFill>
                <a:srgbClr val="DBEAFE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A83FAD7-9139-4DEC-8563-C8CA9629B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9577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115282A-0024-42D3-B741-D72DC562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24400"/>
            <a:ext cx="4648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版本</a:t>
            </a:r>
            <a:r>
              <a:rPr sz="1350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 1.1.0 </a:t>
            </a:r>
            <a:r>
              <a:rPr sz="1350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｜</a:t>
            </a:r>
            <a:r>
              <a:rPr sz="1350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 2026 </a:t>
            </a:r>
            <a:r>
              <a:rPr sz="1350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年</a:t>
            </a:r>
            <a:r>
              <a:rPr sz="1350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 9 </a:t>
            </a:r>
            <a:r>
              <a:rPr sz="1350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月</a:t>
            </a:r>
            <a:endParaRPr sz="1350">
              <a:solidFill>
                <a:srgbClr val="BFDBFE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34DB3BF8-5ED1-40E1-90A9-3E0B1713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67300"/>
            <a:ext cx="46482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面向</a:t>
            </a:r>
            <a:r>
              <a:rPr sz="1275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 A </a:t>
            </a:r>
            <a:r>
              <a:rPr sz="1275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股市场的桌面量化交易软件</a:t>
            </a:r>
            <a:endParaRPr sz="1275">
              <a:solidFill>
                <a:srgbClr val="93C5F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987825AA-440A-4D35-BC15-0D1E2BDF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19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0f0ce474da4c1a">
            <a:extLst>
              <a:ext uri="{96DAC541-7B7A-43D3-8B79-37D633B846F1}">
                <asvg:svgBlip xmlns:asvg="http://schemas.microsoft.com/office/drawing/2016/SVG/main" r:embed="R6f036c838c594394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1143000"/>
            <a:ext cx="5715000" cy="457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853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3" name="矩形 252">
            <a:extLst xmlns:a="http://schemas.openxmlformats.org/drawingml/2006/main">
              <a:ext uri="{FF2B5EF4-FFF2-40B4-BE49-F238E27FC236}">
                <a16:creationId xmlns:a16="http://schemas.microsoft.com/office/drawing/2014/main" id="{B5EE6042-70F6-4471-AA5E-759DAF5F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4" name="矩形 253">
            <a:extLst xmlns:a="http://schemas.openxmlformats.org/drawingml/2006/main">
              <a:ext uri="{FF2B5EF4-FFF2-40B4-BE49-F238E27FC236}">
                <a16:creationId xmlns:a16="http://schemas.microsoft.com/office/drawing/2014/main" id="{80627264-F717-4037-8295-F16AC756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5" name="文本框 254">
            <a:extLst xmlns:a="http://schemas.openxmlformats.org/drawingml/2006/main">
              <a:ext uri="{FF2B5EF4-FFF2-40B4-BE49-F238E27FC236}">
                <a16:creationId xmlns:a16="http://schemas.microsoft.com/office/drawing/2014/main" id="{5E42BCE1-E62F-4FDB-B41A-CE40913A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6477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目录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6" name="圆角矩形 255">
            <a:extLst xmlns:a="http://schemas.openxmlformats.org/drawingml/2006/main">
              <a:ext uri="{FF2B5EF4-FFF2-40B4-BE49-F238E27FC236}">
                <a16:creationId xmlns:a16="http://schemas.microsoft.com/office/drawing/2014/main" id="{2360E3CF-1605-4FCA-9304-DC52663BF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7" name="文本框 256">
            <a:extLst xmlns:a="http://schemas.openxmlformats.org/drawingml/2006/main">
              <a:ext uri="{FF2B5EF4-FFF2-40B4-BE49-F238E27FC236}">
                <a16:creationId xmlns:a16="http://schemas.microsoft.com/office/drawing/2014/main" id="{EE4B818C-E361-429D-BB94-99BD8F2B5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14450"/>
            <a:ext cx="30289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33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3300" b="1">
              <a:solidFill>
                <a:srgbClr val="1D4ED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8" name="文本框 257">
            <a:extLst xmlns:a="http://schemas.openxmlformats.org/drawingml/2006/main">
              <a:ext uri="{FF2B5EF4-FFF2-40B4-BE49-F238E27FC236}">
                <a16:creationId xmlns:a16="http://schemas.microsoft.com/office/drawing/2014/main" id="{6BF28C04-FFE9-4C32-A106-A86AB9C7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产品与界面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9" name="文本框 258">
            <a:extLst xmlns:a="http://schemas.openxmlformats.org/drawingml/2006/main">
              <a:ext uri="{FF2B5EF4-FFF2-40B4-BE49-F238E27FC236}">
                <a16:creationId xmlns:a16="http://schemas.microsoft.com/office/drawing/2014/main" id="{631B89C6-60EA-48BA-AB15-5C11B1F4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81275"/>
            <a:ext cx="3028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产品定位、运行环境与安装、维护机制，以及软件包含的</a:t>
            </a: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13 </a:t>
            </a: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个功能页面</a:t>
            </a:r>
            <a:endParaRPr sz="127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0" name="圆角矩形 259">
            <a:extLst xmlns:a="http://schemas.openxmlformats.org/drawingml/2006/main">
              <a:ext uri="{FF2B5EF4-FFF2-40B4-BE49-F238E27FC236}">
                <a16:creationId xmlns:a16="http://schemas.microsoft.com/office/drawing/2014/main" id="{14A6FFFB-AC75-48F1-AF93-5A280BB4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1" name="文本框 260">
            <a:extLst xmlns:a="http://schemas.openxmlformats.org/drawingml/2006/main">
              <a:ext uri="{FF2B5EF4-FFF2-40B4-BE49-F238E27FC236}">
                <a16:creationId xmlns:a16="http://schemas.microsoft.com/office/drawing/2014/main" id="{6653D7B7-E723-499D-97F7-CC2AAD3F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314450"/>
            <a:ext cx="30289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33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33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2" name="文本框 261">
            <a:extLst xmlns:a="http://schemas.openxmlformats.org/drawingml/2006/main">
              <a:ext uri="{FF2B5EF4-FFF2-40B4-BE49-F238E27FC236}">
                <a16:creationId xmlns:a16="http://schemas.microsoft.com/office/drawing/2014/main" id="{BD618392-9DC4-47EC-B124-1D41892A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90750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行情与策略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3" name="文本框 262">
            <a:extLst xmlns:a="http://schemas.openxmlformats.org/drawingml/2006/main">
              <a:ext uri="{FF2B5EF4-FFF2-40B4-BE49-F238E27FC236}">
                <a16:creationId xmlns:a16="http://schemas.microsoft.com/office/drawing/2014/main" id="{CFE0AB1C-FC12-4D79-A2B6-F6CA44EB4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81275"/>
            <a:ext cx="3028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多数据源行情与新鲜度校验、</a:t>
            </a: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13 </a:t>
            </a: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类触发条件、策略模板管理与日线回测</a:t>
            </a:r>
            <a:endParaRPr sz="127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4" name="圆角矩形 263">
            <a:extLst xmlns:a="http://schemas.openxmlformats.org/drawingml/2006/main">
              <a:ext uri="{FF2B5EF4-FFF2-40B4-BE49-F238E27FC236}">
                <a16:creationId xmlns:a16="http://schemas.microsoft.com/office/drawing/2014/main" id="{AAAC26F6-11F9-4671-BA35-C3B0DC10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5" name="文本框 264">
            <a:extLst xmlns:a="http://schemas.openxmlformats.org/drawingml/2006/main">
              <a:ext uri="{FF2B5EF4-FFF2-40B4-BE49-F238E27FC236}">
                <a16:creationId xmlns:a16="http://schemas.microsoft.com/office/drawing/2014/main" id="{7C916114-0AC1-4A2E-A0E4-BA5C9C71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314450"/>
            <a:ext cx="30289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33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3300" b="1">
              <a:solidFill>
                <a:srgbClr val="1D4ED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6" name="文本框 265">
            <a:extLst xmlns:a="http://schemas.openxmlformats.org/drawingml/2006/main">
              <a:ext uri="{FF2B5EF4-FFF2-40B4-BE49-F238E27FC236}">
                <a16:creationId xmlns:a16="http://schemas.microsoft.com/office/drawing/2014/main" id="{766F6ED4-E48D-4969-98F6-92130357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190750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选股与</a:t>
            </a: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AI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7" name="文本框 266">
            <a:extLst xmlns:a="http://schemas.openxmlformats.org/drawingml/2006/main">
              <a:ext uri="{FF2B5EF4-FFF2-40B4-BE49-F238E27FC236}">
                <a16:creationId xmlns:a16="http://schemas.microsoft.com/office/drawing/2014/main" id="{92F33E81-6599-4D25-96C0-E9F779F5A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81275"/>
            <a:ext cx="3028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沪深</a:t>
            </a: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A </a:t>
            </a: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股全市场自动选股、相关性去重、大模型接入方式与调度机制</a:t>
            </a:r>
            <a:endParaRPr sz="127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8" name="圆角矩形 267">
            <a:extLst xmlns:a="http://schemas.openxmlformats.org/drawingml/2006/main">
              <a:ext uri="{FF2B5EF4-FFF2-40B4-BE49-F238E27FC236}">
                <a16:creationId xmlns:a16="http://schemas.microsoft.com/office/drawing/2014/main" id="{955D0864-C412-4C03-AA2E-6A9504FA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9" name="文本框 268">
            <a:extLst xmlns:a="http://schemas.openxmlformats.org/drawingml/2006/main">
              <a:ext uri="{FF2B5EF4-FFF2-40B4-BE49-F238E27FC236}">
                <a16:creationId xmlns:a16="http://schemas.microsoft.com/office/drawing/2014/main" id="{5B62DD1E-DF40-41AA-BD52-F347CE56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30289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33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33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0" name="文本框 269">
            <a:extLst xmlns:a="http://schemas.openxmlformats.org/drawingml/2006/main">
              <a:ext uri="{FF2B5EF4-FFF2-40B4-BE49-F238E27FC236}">
                <a16:creationId xmlns:a16="http://schemas.microsoft.com/office/drawing/2014/main" id="{4B86C555-34D9-47CB-B355-18C245D2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10125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交易与风控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1" name="文本框 270">
            <a:extLst xmlns:a="http://schemas.openxmlformats.org/drawingml/2006/main">
              <a:ext uri="{FF2B5EF4-FFF2-40B4-BE49-F238E27FC236}">
                <a16:creationId xmlns:a16="http://schemas.microsoft.com/office/drawing/2014/main" id="{1547877C-5E68-4A02-B227-6F7146E5D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00650"/>
            <a:ext cx="3028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三种交易通道、报单与持仓托管、贯穿全流程的四类风险控制规则</a:t>
            </a:r>
            <a:endParaRPr sz="127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2" name="圆角矩形 271">
            <a:extLst xmlns:a="http://schemas.openxmlformats.org/drawingml/2006/main">
              <a:ext uri="{FF2B5EF4-FFF2-40B4-BE49-F238E27FC236}">
                <a16:creationId xmlns:a16="http://schemas.microsoft.com/office/drawing/2014/main" id="{A828E394-4559-4114-A5D7-85AC14F8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3" name="文本框 272">
            <a:extLst xmlns:a="http://schemas.openxmlformats.org/drawingml/2006/main">
              <a:ext uri="{FF2B5EF4-FFF2-40B4-BE49-F238E27FC236}">
                <a16:creationId xmlns:a16="http://schemas.microsoft.com/office/drawing/2014/main" id="{EEACD3C3-22E5-4ACB-892F-2C1CB3B74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933825"/>
            <a:ext cx="30289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33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3300" b="1">
              <a:solidFill>
                <a:srgbClr val="1D4ED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4" name="文本框 273">
            <a:extLst xmlns:a="http://schemas.openxmlformats.org/drawingml/2006/main">
              <a:ext uri="{FF2B5EF4-FFF2-40B4-BE49-F238E27FC236}">
                <a16:creationId xmlns:a16="http://schemas.microsoft.com/office/drawing/2014/main" id="{70F49CF4-F416-41FA-935D-76EFB6F30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810125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安全与运维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5" name="文本框 274">
            <a:extLst xmlns:a="http://schemas.openxmlformats.org/drawingml/2006/main">
              <a:ext uri="{FF2B5EF4-FFF2-40B4-BE49-F238E27FC236}">
                <a16:creationId xmlns:a16="http://schemas.microsoft.com/office/drawing/2014/main" id="{9ED3AD79-F02C-4A13-B482-742FB8E7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200650"/>
            <a:ext cx="3028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离线授权与完整性校验、日志轮转、交易复盘、告警与通知方式</a:t>
            </a:r>
            <a:endParaRPr sz="127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6" name="圆角矩形 275">
            <a:extLst xmlns:a="http://schemas.openxmlformats.org/drawingml/2006/main">
              <a:ext uri="{FF2B5EF4-FFF2-40B4-BE49-F238E27FC236}">
                <a16:creationId xmlns:a16="http://schemas.microsoft.com/office/drawing/2014/main" id="{EFC3C147-7E2A-4A0A-B5BF-BB8BF638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7" name="文本框 276">
            <a:extLst xmlns:a="http://schemas.openxmlformats.org/drawingml/2006/main">
              <a:ext uri="{FF2B5EF4-FFF2-40B4-BE49-F238E27FC236}">
                <a16:creationId xmlns:a16="http://schemas.microsoft.com/office/drawing/2014/main" id="{0E094D30-C0DC-4177-AA14-FFABBF22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33825"/>
            <a:ext cx="30289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33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06</a:t>
            </a:r>
            <a:endParaRPr sz="33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8" name="文本框 277">
            <a:extLst xmlns:a="http://schemas.openxmlformats.org/drawingml/2006/main">
              <a:ext uri="{FF2B5EF4-FFF2-40B4-BE49-F238E27FC236}">
                <a16:creationId xmlns:a16="http://schemas.microsoft.com/office/drawing/2014/main" id="{CFC5F08B-07AB-449F-B34E-517AAF7ED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10125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使用须知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9" name="文本框 278">
            <a:extLst xmlns:a="http://schemas.openxmlformats.org/drawingml/2006/main">
              <a:ext uri="{FF2B5EF4-FFF2-40B4-BE49-F238E27FC236}">
                <a16:creationId xmlns:a16="http://schemas.microsoft.com/office/drawing/2014/main" id="{23409C86-5870-4008-B30A-F32A9A4DF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200650"/>
            <a:ext cx="3028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使用前需具备的条件、当前功能限制，以及交易风险提示</a:t>
            </a:r>
            <a:endParaRPr sz="127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0" name="文本框 279">
            <a:extLst xmlns:a="http://schemas.openxmlformats.org/drawingml/2006/main">
              <a:ext uri="{FF2B5EF4-FFF2-40B4-BE49-F238E27FC236}">
                <a16:creationId xmlns:a16="http://schemas.microsoft.com/office/drawing/2014/main" id="{0B2DAA39-E380-4BDC-A8CB-49CCAB75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1" name="文本框 280">
            <a:extLst xmlns:a="http://schemas.openxmlformats.org/drawingml/2006/main">
              <a:ext uri="{FF2B5EF4-FFF2-40B4-BE49-F238E27FC236}">
                <a16:creationId xmlns:a16="http://schemas.microsoft.com/office/drawing/2014/main" id="{B3DFE8F4-8120-4F83-8D4C-8E89BA31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02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889892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3" name="矩形 282">
            <a:extLst xmlns:a="http://schemas.openxmlformats.org/drawingml/2006/main">
              <a:ext uri="{FF2B5EF4-FFF2-40B4-BE49-F238E27FC236}">
                <a16:creationId xmlns:a16="http://schemas.microsoft.com/office/drawing/2014/main" id="{6F5BD642-4E10-4136-960C-69D5A708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4" name="矩形 283">
            <a:extLst xmlns:a="http://schemas.openxmlformats.org/drawingml/2006/main">
              <a:ext uri="{FF2B5EF4-FFF2-40B4-BE49-F238E27FC236}">
                <a16:creationId xmlns:a16="http://schemas.microsoft.com/office/drawing/2014/main" id="{BDEFA80A-9748-4E62-9463-8C6CAB644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5" name="文本框 284">
            <a:extLst xmlns:a="http://schemas.openxmlformats.org/drawingml/2006/main">
              <a:ext uri="{FF2B5EF4-FFF2-40B4-BE49-F238E27FC236}">
                <a16:creationId xmlns:a16="http://schemas.microsoft.com/office/drawing/2014/main" id="{058DE135-772B-48FC-89B7-D73F642C5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12954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产品概述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6" name="圆角矩形 285">
            <a:extLst xmlns:a="http://schemas.openxmlformats.org/drawingml/2006/main">
              <a:ext uri="{FF2B5EF4-FFF2-40B4-BE49-F238E27FC236}">
                <a16:creationId xmlns:a16="http://schemas.microsoft.com/office/drawing/2014/main" id="{C1DE67D6-ECB4-4521-9687-57180592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5372100" cy="1866900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7" name="文本框 286">
            <a:extLst xmlns:a="http://schemas.openxmlformats.org/drawingml/2006/main">
              <a:ext uri="{FF2B5EF4-FFF2-40B4-BE49-F238E27FC236}">
                <a16:creationId xmlns:a16="http://schemas.microsoft.com/office/drawing/2014/main" id="{0AD87C24-2271-476D-BD57-1C4A4EFF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76350"/>
            <a:ext cx="4876800" cy="1047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42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面向</a:t>
            </a:r>
            <a:r>
              <a:rPr sz="142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A </a:t>
            </a:r>
            <a:r>
              <a:rPr sz="142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股市场的桌面量化交易软件，覆盖行情查看、策略配置、自动选股、大模型辅助决策、自动下单与持仓管理、风险控制、交易复盘。</a:t>
            </a:r>
            <a:endParaRPr sz="142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8" name="圆角矩形 287">
            <a:extLst xmlns:a="http://schemas.openxmlformats.org/drawingml/2006/main">
              <a:ext uri="{FF2B5EF4-FFF2-40B4-BE49-F238E27FC236}">
                <a16:creationId xmlns:a16="http://schemas.microsoft.com/office/drawing/2014/main" id="{3F27DA9E-4B26-4ED1-B582-101CEEFD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047750"/>
            <a:ext cx="5372100" cy="1866900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9" name="文本框 288">
            <a:extLst xmlns:a="http://schemas.openxmlformats.org/drawingml/2006/main">
              <a:ext uri="{FF2B5EF4-FFF2-40B4-BE49-F238E27FC236}">
                <a16:creationId xmlns:a16="http://schemas.microsoft.com/office/drawing/2014/main" id="{B52EB9AB-8D5B-4578-A3EF-020EC77A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276350"/>
            <a:ext cx="4876800" cy="1047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42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模块化设计，行情、策略、风控、交易通道相互独立，可按需启用：既可使用完整自动交易流程，也可仅做行情监控或仅做模拟盘练习。</a:t>
            </a:r>
            <a:endParaRPr sz="142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0" name="圆角矩形 289">
            <a:extLst xmlns:a="http://schemas.openxmlformats.org/drawingml/2006/main">
              <a:ext uri="{FF2B5EF4-FFF2-40B4-BE49-F238E27FC236}">
                <a16:creationId xmlns:a16="http://schemas.microsoft.com/office/drawing/2014/main" id="{1EADF92D-A5D1-430E-98BB-85F72B08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3028950"/>
          </a:xfrm>
          <a:prstGeom xmlns:a="http://schemas.openxmlformats.org/drawingml/2006/main" prst="roundRect">
            <a:avLst>
              <a:gd name="adj" fmla="val 3774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03" name="图片 29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bd87ea7a24eb6">
            <a:extLst>
              <a:ext uri="{96DAC541-7B7A-43D3-8B79-37D633B846F1}">
                <asvg:svgBlip xmlns:asvg="http://schemas.microsoft.com/office/drawing/2016/SVG/main" r:embed="Rbec22eab11d3414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7250" y="3343275"/>
            <a:ext cx="10477500" cy="2476500"/>
          </a:xfrm>
          <a:prstGeom xmlns:a="http://schemas.openxmlformats.org/drawingml/2006/main" prst="rect">
            <a:avLst/>
          </a:prstGeom>
        </p:spPr>
      </p:pic>
      <p:sp>
        <p:nvSpPr>
          <p:cNvPr id="292" name="文本框 291">
            <a:extLst xmlns:a="http://schemas.openxmlformats.org/drawingml/2006/main">
              <a:ext uri="{FF2B5EF4-FFF2-40B4-BE49-F238E27FC236}">
                <a16:creationId xmlns:a16="http://schemas.microsoft.com/office/drawing/2014/main" id="{9E975F2E-F186-4698-B6C4-83E446D0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3" name="文本框 292">
            <a:extLst xmlns:a="http://schemas.openxmlformats.org/drawingml/2006/main">
              <a:ext uri="{FF2B5EF4-FFF2-40B4-BE49-F238E27FC236}">
                <a16:creationId xmlns:a16="http://schemas.microsoft.com/office/drawing/2014/main" id="{96773247-1A51-415A-B61F-55EC395B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03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4581364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5" name="矩形 294">
            <a:extLst xmlns:a="http://schemas.openxmlformats.org/drawingml/2006/main">
              <a:ext uri="{FF2B5EF4-FFF2-40B4-BE49-F238E27FC236}">
                <a16:creationId xmlns:a16="http://schemas.microsoft.com/office/drawing/2014/main" id="{31E8382E-E12B-4D82-908C-328E00F40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6" name="矩形 295">
            <a:extLst xmlns:a="http://schemas.openxmlformats.org/drawingml/2006/main">
              <a:ext uri="{FF2B5EF4-FFF2-40B4-BE49-F238E27FC236}">
                <a16:creationId xmlns:a16="http://schemas.microsoft.com/office/drawing/2014/main" id="{A2850AC7-8BEB-47FD-A16F-311B63D5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7" name="文本框 296">
            <a:extLst xmlns:a="http://schemas.openxmlformats.org/drawingml/2006/main">
              <a:ext uri="{FF2B5EF4-FFF2-40B4-BE49-F238E27FC236}">
                <a16:creationId xmlns:a16="http://schemas.microsoft.com/office/drawing/2014/main" id="{A153989D-78C8-4103-AC43-726F7BAF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226695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运行环境与安装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8" name="圆角矩形 297">
            <a:extLst xmlns:a="http://schemas.openxmlformats.org/drawingml/2006/main">
              <a:ext uri="{FF2B5EF4-FFF2-40B4-BE49-F238E27FC236}">
                <a16:creationId xmlns:a16="http://schemas.microsoft.com/office/drawing/2014/main" id="{EE9C8321-4EFA-41DC-907F-9226C9AA3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5391150" cy="2438400"/>
          </a:xfrm>
          <a:prstGeom xmlns:a="http://schemas.openxmlformats.org/drawingml/2006/main" prst="roundRect">
            <a:avLst>
              <a:gd name="adj" fmla="val 4688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9" name="矩形 298">
            <a:extLst xmlns:a="http://schemas.openxmlformats.org/drawingml/2006/main">
              <a:ext uri="{FF2B5EF4-FFF2-40B4-BE49-F238E27FC236}">
                <a16:creationId xmlns:a16="http://schemas.microsoft.com/office/drawing/2014/main" id="{13F3F438-6A04-4508-A615-C43FA9248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323975"/>
            <a:ext cx="95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0" name="文本框 299">
            <a:extLst xmlns:a="http://schemas.openxmlformats.org/drawingml/2006/main">
              <a:ext uri="{FF2B5EF4-FFF2-40B4-BE49-F238E27FC236}">
                <a16:creationId xmlns:a16="http://schemas.microsoft.com/office/drawing/2014/main" id="{789D67D9-333F-43F4-936A-14F195F1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314450"/>
            <a:ext cx="91440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运行环境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1" name="文本框 300">
            <a:extLst xmlns:a="http://schemas.openxmlformats.org/drawingml/2006/main">
              <a:ext uri="{FF2B5EF4-FFF2-40B4-BE49-F238E27FC236}">
                <a16:creationId xmlns:a16="http://schemas.microsoft.com/office/drawing/2014/main" id="{FF5804E3-9F71-4D7D-AA99-2C5CDD3B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62125"/>
            <a:ext cx="4819650" cy="1019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5000"/>
              </a:lnSpc>
              <a:buNone/>
            </a:pPr>
            <a:r>
              <a:rPr sz="13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适用于</a:t>
            </a:r>
            <a:r>
              <a:rPr sz="13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Windows </a:t>
            </a:r>
            <a:r>
              <a:rPr sz="13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桌面系统。采用安装包安装，无需预先配置</a:t>
            </a:r>
            <a:r>
              <a:rPr sz="13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Python </a:t>
            </a:r>
            <a:r>
              <a:rPr sz="13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或任何开发运行环境。程序文件与用户数据分目录存放，便于备份与迁移。</a:t>
            </a:r>
            <a:endParaRPr sz="13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2" name="圆角矩形 301">
            <a:extLst xmlns:a="http://schemas.openxmlformats.org/drawingml/2006/main">
              <a:ext uri="{FF2B5EF4-FFF2-40B4-BE49-F238E27FC236}">
                <a16:creationId xmlns:a16="http://schemas.microsoft.com/office/drawing/2014/main" id="{3AD0EFBC-6269-4E18-8EBD-427154BB7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047750"/>
            <a:ext cx="5391150" cy="2438400"/>
          </a:xfrm>
          <a:prstGeom xmlns:a="http://schemas.openxmlformats.org/drawingml/2006/main" prst="roundRect">
            <a:avLst>
              <a:gd name="adj" fmla="val 4688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3" name="矩形 302">
            <a:extLst xmlns:a="http://schemas.openxmlformats.org/drawingml/2006/main">
              <a:ext uri="{FF2B5EF4-FFF2-40B4-BE49-F238E27FC236}">
                <a16:creationId xmlns:a16="http://schemas.microsoft.com/office/drawing/2014/main" id="{D665AEEB-22E7-41FC-A674-92F255B3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323975"/>
            <a:ext cx="95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4" name="文本框 303">
            <a:extLst xmlns:a="http://schemas.openxmlformats.org/drawingml/2006/main">
              <a:ext uri="{FF2B5EF4-FFF2-40B4-BE49-F238E27FC236}">
                <a16:creationId xmlns:a16="http://schemas.microsoft.com/office/drawing/2014/main" id="{40F1AD16-7CA8-4923-AC5C-EBF74649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314450"/>
            <a:ext cx="114300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启动与常驻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5" name="文本框 304">
            <a:extLst xmlns:a="http://schemas.openxmlformats.org/drawingml/2006/main">
              <a:ext uri="{FF2B5EF4-FFF2-40B4-BE49-F238E27FC236}">
                <a16:creationId xmlns:a16="http://schemas.microsoft.com/office/drawing/2014/main" id="{43FE0D1D-97E0-4259-B883-537F576F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762125"/>
            <a:ext cx="4819650" cy="1019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5000"/>
              </a:lnSpc>
              <a:buNone/>
            </a:pPr>
            <a:r>
              <a:rPr sz="13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通过桌面快捷方式启动，运行过程无控制台窗口。软件为单实例运行，重复启动时会激活已运行的窗口；支持最小化到系统托盘后台常驻。</a:t>
            </a:r>
            <a:endParaRPr sz="13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6" name="圆角矩形 305">
            <a:extLst xmlns:a="http://schemas.openxmlformats.org/drawingml/2006/main">
              <a:ext uri="{FF2B5EF4-FFF2-40B4-BE49-F238E27FC236}">
                <a16:creationId xmlns:a16="http://schemas.microsoft.com/office/drawing/2014/main" id="{E4605487-7948-4A1A-92F2-CAF4E4F6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5391150" cy="2438400"/>
          </a:xfrm>
          <a:prstGeom xmlns:a="http://schemas.openxmlformats.org/drawingml/2006/main" prst="roundRect">
            <a:avLst>
              <a:gd name="adj" fmla="val 4688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7" name="矩形 306">
            <a:extLst xmlns:a="http://schemas.openxmlformats.org/drawingml/2006/main">
              <a:ext uri="{FF2B5EF4-FFF2-40B4-BE49-F238E27FC236}">
                <a16:creationId xmlns:a16="http://schemas.microsoft.com/office/drawing/2014/main" id="{1DD4A4BA-7931-4197-B163-04466A06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33825"/>
            <a:ext cx="95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8" name="文本框 307">
            <a:extLst xmlns:a="http://schemas.openxmlformats.org/drawingml/2006/main">
              <a:ext uri="{FF2B5EF4-FFF2-40B4-BE49-F238E27FC236}">
                <a16:creationId xmlns:a16="http://schemas.microsoft.com/office/drawing/2014/main" id="{FC96D6DC-C5C9-42B5-BAB8-D5AC5E74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24300"/>
            <a:ext cx="114300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更新与维护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9" name="文本框 308">
            <a:extLst xmlns:a="http://schemas.openxmlformats.org/drawingml/2006/main">
              <a:ext uri="{FF2B5EF4-FFF2-40B4-BE49-F238E27FC236}">
                <a16:creationId xmlns:a16="http://schemas.microsoft.com/office/drawing/2014/main" id="{1F99F17D-EF1F-4C6B-BE57-4E2E5A05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71975"/>
            <a:ext cx="481965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5000"/>
              </a:lnSpc>
              <a:buNone/>
            </a:pPr>
            <a:r>
              <a:rPr sz="13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支持在线检查更新，默认安排在收盘后检查，避免占用交易时段资源；该功能可在设置中关闭，也可保持手动更新方式。</a:t>
            </a:r>
            <a:endParaRPr sz="13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0" name="圆角矩形 309">
            <a:extLst xmlns:a="http://schemas.openxmlformats.org/drawingml/2006/main">
              <a:ext uri="{FF2B5EF4-FFF2-40B4-BE49-F238E27FC236}">
                <a16:creationId xmlns:a16="http://schemas.microsoft.com/office/drawing/2014/main" id="{FEFBA0B3-7B51-47E6-A814-58F81A37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57600"/>
            <a:ext cx="5391150" cy="2438400"/>
          </a:xfrm>
          <a:prstGeom xmlns:a="http://schemas.openxmlformats.org/drawingml/2006/main" prst="roundRect">
            <a:avLst>
              <a:gd name="adj" fmla="val 4688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1" name="矩形 310">
            <a:extLst xmlns:a="http://schemas.openxmlformats.org/drawingml/2006/main">
              <a:ext uri="{FF2B5EF4-FFF2-40B4-BE49-F238E27FC236}">
                <a16:creationId xmlns:a16="http://schemas.microsoft.com/office/drawing/2014/main" id="{A6FF6858-CD16-4221-B955-93650F78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933825"/>
            <a:ext cx="95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2" name="文本框 311">
            <a:extLst xmlns:a="http://schemas.openxmlformats.org/drawingml/2006/main">
              <a:ext uri="{FF2B5EF4-FFF2-40B4-BE49-F238E27FC236}">
                <a16:creationId xmlns:a16="http://schemas.microsoft.com/office/drawing/2014/main" id="{2ADA7AA3-20B4-4EDB-B609-06232C76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24300"/>
            <a:ext cx="91440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守护机制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3" name="文本框 312">
            <a:extLst xmlns:a="http://schemas.openxmlformats.org/drawingml/2006/main">
              <a:ext uri="{FF2B5EF4-FFF2-40B4-BE49-F238E27FC236}">
                <a16:creationId xmlns:a16="http://schemas.microsoft.com/office/drawing/2014/main" id="{6B52BF36-F02C-4F98-98D7-C8F5273C1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371975"/>
            <a:ext cx="4819650" cy="1019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5000"/>
              </a:lnSpc>
              <a:buNone/>
            </a:pPr>
            <a:r>
              <a:rPr sz="13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软件附带独立的守护模块，在主程序异常退出时按既定策略进行恢复。心跳超时、内存上限、重启次数等参数均可在设置中调整。</a:t>
            </a:r>
            <a:endParaRPr sz="13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4" name="文本框 313">
            <a:extLst xmlns:a="http://schemas.openxmlformats.org/drawingml/2006/main">
              <a:ext uri="{FF2B5EF4-FFF2-40B4-BE49-F238E27FC236}">
                <a16:creationId xmlns:a16="http://schemas.microsoft.com/office/drawing/2014/main" id="{39B677C8-3530-44CF-8760-FA4AB71B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5" name="文本框 314">
            <a:extLst xmlns:a="http://schemas.openxmlformats.org/drawingml/2006/main">
              <a:ext uri="{FF2B5EF4-FFF2-40B4-BE49-F238E27FC236}">
                <a16:creationId xmlns:a16="http://schemas.microsoft.com/office/drawing/2014/main" id="{3B1B5842-4441-4612-85AE-007F4B739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04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8130509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7" name="矩形 316">
            <a:extLst xmlns:a="http://schemas.openxmlformats.org/drawingml/2006/main">
              <a:ext uri="{FF2B5EF4-FFF2-40B4-BE49-F238E27FC236}">
                <a16:creationId xmlns:a16="http://schemas.microsoft.com/office/drawing/2014/main" id="{FC229103-5A7D-40C2-B755-CB2C2C7AB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8" name="矩形 317">
            <a:extLst xmlns:a="http://schemas.openxmlformats.org/drawingml/2006/main">
              <a:ext uri="{FF2B5EF4-FFF2-40B4-BE49-F238E27FC236}">
                <a16:creationId xmlns:a16="http://schemas.microsoft.com/office/drawing/2014/main" id="{70EB94B6-F0FB-45C6-947C-6153AB54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9" name="文本框 318">
            <a:extLst xmlns:a="http://schemas.openxmlformats.org/drawingml/2006/main">
              <a:ext uri="{FF2B5EF4-FFF2-40B4-BE49-F238E27FC236}">
                <a16:creationId xmlns:a16="http://schemas.microsoft.com/office/drawing/2014/main" id="{01E65671-690B-4D4D-900F-4B3DC0DE4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12954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界面功能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0" name="圆角矩形 319">
            <a:extLst xmlns:a="http://schemas.openxmlformats.org/drawingml/2006/main">
              <a:ext uri="{FF2B5EF4-FFF2-40B4-BE49-F238E27FC236}">
                <a16:creationId xmlns:a16="http://schemas.microsoft.com/office/drawing/2014/main" id="{D5A0FD74-B8D3-4FA7-A66A-2940E9153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495300"/>
          </a:xfrm>
          <a:prstGeom xmlns:a="http://schemas.openxmlformats.org/drawingml/2006/main" prst="roundRect">
            <a:avLst>
              <a:gd name="adj" fmla="val 19231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1" name="文本框 320">
            <a:extLst xmlns:a="http://schemas.openxmlformats.org/drawingml/2006/main">
              <a:ext uri="{FF2B5EF4-FFF2-40B4-BE49-F238E27FC236}">
                <a16:creationId xmlns:a16="http://schemas.microsoft.com/office/drawing/2014/main" id="{63EC5EB8-9185-49C3-BB7E-3DC34115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00150"/>
            <a:ext cx="10591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软件共包含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13 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个功能页面。状态提示采用统一语义：绿色表示连接或数据正常，黄色表示待刷新或休市缓存，红色表示异常。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2" name="圆角矩形 321">
            <a:extLst xmlns:a="http://schemas.openxmlformats.org/drawingml/2006/main">
              <a:ext uri="{FF2B5EF4-FFF2-40B4-BE49-F238E27FC236}">
                <a16:creationId xmlns:a16="http://schemas.microsoft.com/office/drawing/2014/main" id="{D27A05A1-BC47-485C-8BD2-464D50B8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3" name="文本框 322">
            <a:extLst xmlns:a="http://schemas.openxmlformats.org/drawingml/2006/main">
              <a:ext uri="{FF2B5EF4-FFF2-40B4-BE49-F238E27FC236}">
                <a16:creationId xmlns:a16="http://schemas.microsoft.com/office/drawing/2014/main" id="{0195AC7F-EC7E-487F-B917-1297D4B48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行情</a:t>
            </a:r>
            <a:endParaRPr sz="1500" b="1">
              <a:solidFill>
                <a:srgbClr val="1D4ED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4" name="文本框 323">
            <a:extLst xmlns:a="http://schemas.openxmlformats.org/drawingml/2006/main">
              <a:ext uri="{FF2B5EF4-FFF2-40B4-BE49-F238E27FC236}">
                <a16:creationId xmlns:a16="http://schemas.microsoft.com/office/drawing/2014/main" id="{1162FDA4-C7BE-4E56-8C60-68600991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09825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指数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榜单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AI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候选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自选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持仓行情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5" name="圆角矩形 324">
            <a:extLst xmlns:a="http://schemas.openxmlformats.org/drawingml/2006/main">
              <a:ext uri="{FF2B5EF4-FFF2-40B4-BE49-F238E27FC236}">
                <a16:creationId xmlns:a16="http://schemas.microsoft.com/office/drawing/2014/main" id="{39CFA63C-31B2-4FF0-AEAB-29DCC8B9C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1657350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6" name="文本框 325">
            <a:extLst xmlns:a="http://schemas.openxmlformats.org/drawingml/2006/main">
              <a:ext uri="{FF2B5EF4-FFF2-40B4-BE49-F238E27FC236}">
                <a16:creationId xmlns:a16="http://schemas.microsoft.com/office/drawing/2014/main" id="{ADD7E817-2EA0-4501-9EB4-74CB9C7E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1809750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模型</a:t>
            </a:r>
            <a:endParaRPr sz="1500" b="1">
              <a:solidFill>
                <a:srgbClr val="1D4ED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7" name="文本框 326">
            <a:extLst xmlns:a="http://schemas.openxmlformats.org/drawingml/2006/main">
              <a:ext uri="{FF2B5EF4-FFF2-40B4-BE49-F238E27FC236}">
                <a16:creationId xmlns:a16="http://schemas.microsoft.com/office/drawing/2014/main" id="{38C607BF-52DF-4449-99A0-18FFE93A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2409825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策略模板的新建、编辑、启用与停用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8" name="圆角矩形 327">
            <a:extLst xmlns:a="http://schemas.openxmlformats.org/drawingml/2006/main">
              <a:ext uri="{FF2B5EF4-FFF2-40B4-BE49-F238E27FC236}">
                <a16:creationId xmlns:a16="http://schemas.microsoft.com/office/drawing/2014/main" id="{8C5899FA-4EB7-4C55-86BC-D7D6662C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1657350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9" name="文本框 328">
            <a:extLst xmlns:a="http://schemas.openxmlformats.org/drawingml/2006/main">
              <a:ext uri="{FF2B5EF4-FFF2-40B4-BE49-F238E27FC236}">
                <a16:creationId xmlns:a16="http://schemas.microsoft.com/office/drawing/2014/main" id="{2B839E02-DEB2-4B97-862C-8FB3B62B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809750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自选</a:t>
            </a:r>
            <a:endParaRPr sz="1500" b="1">
              <a:solidFill>
                <a:srgbClr val="1D4ED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0" name="文本框 329">
            <a:extLst xmlns:a="http://schemas.openxmlformats.org/drawingml/2006/main">
              <a:ext uri="{FF2B5EF4-FFF2-40B4-BE49-F238E27FC236}">
                <a16:creationId xmlns:a16="http://schemas.microsoft.com/office/drawing/2014/main" id="{361BD9D3-A9A5-45B5-92F2-E35B7F40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47950"/>
            <a:ext cx="181927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自选股管理与行情查看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1" name="圆角矩形 330">
            <a:extLst xmlns:a="http://schemas.openxmlformats.org/drawingml/2006/main">
              <a:ext uri="{FF2B5EF4-FFF2-40B4-BE49-F238E27FC236}">
                <a16:creationId xmlns:a16="http://schemas.microsoft.com/office/drawing/2014/main" id="{77C61D22-EFA9-4086-B6D0-6D92F26DB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657350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2" name="文本框 331">
            <a:extLst xmlns:a="http://schemas.openxmlformats.org/drawingml/2006/main">
              <a:ext uri="{FF2B5EF4-FFF2-40B4-BE49-F238E27FC236}">
                <a16:creationId xmlns:a16="http://schemas.microsoft.com/office/drawing/2014/main" id="{B2B5F170-3B6F-4C7A-AD97-4DE418AB2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1809750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盯盘</a:t>
            </a:r>
            <a:endParaRPr sz="1500" b="1">
              <a:solidFill>
                <a:srgbClr val="1D4ED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3" name="文本框 332">
            <a:extLst xmlns:a="http://schemas.openxmlformats.org/drawingml/2006/main">
              <a:ext uri="{FF2B5EF4-FFF2-40B4-BE49-F238E27FC236}">
                <a16:creationId xmlns:a16="http://schemas.microsoft.com/office/drawing/2014/main" id="{371150F8-F986-44AD-A3F2-5A4200F6E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2409825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监督状态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扫描进度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系统健康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4" name="圆角矩形 333">
            <a:extLst xmlns:a="http://schemas.openxmlformats.org/drawingml/2006/main">
              <a:ext uri="{FF2B5EF4-FFF2-40B4-BE49-F238E27FC236}">
                <a16:creationId xmlns:a16="http://schemas.microsoft.com/office/drawing/2014/main" id="{859BAEFD-D3A3-45A7-88CB-6B5E7CF1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657350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5" name="文本框 334">
            <a:extLst xmlns:a="http://schemas.openxmlformats.org/drawingml/2006/main">
              <a:ext uri="{FF2B5EF4-FFF2-40B4-BE49-F238E27FC236}">
                <a16:creationId xmlns:a16="http://schemas.microsoft.com/office/drawing/2014/main" id="{C81BD804-A1FB-429B-BB8E-C2141701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1809750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任务</a:t>
            </a:r>
            <a:endParaRPr sz="1500" b="1">
              <a:solidFill>
                <a:srgbClr val="1D4ED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6" name="文本框 335">
            <a:extLst xmlns:a="http://schemas.openxmlformats.org/drawingml/2006/main">
              <a:ext uri="{FF2B5EF4-FFF2-40B4-BE49-F238E27FC236}">
                <a16:creationId xmlns:a16="http://schemas.microsoft.com/office/drawing/2014/main" id="{87712B8C-A9C7-4C31-AE9F-ECDE60FF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47950"/>
            <a:ext cx="181927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策略任务的运行状态与事件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7" name="圆角矩形 336">
            <a:extLst xmlns:a="http://schemas.openxmlformats.org/drawingml/2006/main">
              <a:ext uri="{FF2B5EF4-FFF2-40B4-BE49-F238E27FC236}">
                <a16:creationId xmlns:a16="http://schemas.microsoft.com/office/drawing/2014/main" id="{A1D273F8-DE13-432C-8C9C-CE82905D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71825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8" name="文本框 337">
            <a:extLst xmlns:a="http://schemas.openxmlformats.org/drawingml/2006/main">
              <a:ext uri="{FF2B5EF4-FFF2-40B4-BE49-F238E27FC236}">
                <a16:creationId xmlns:a16="http://schemas.microsoft.com/office/drawing/2014/main" id="{1D3D2DA2-0581-4447-A02B-AF2180F7B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24225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自动</a:t>
            </a:r>
            <a:endParaRPr sz="15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9" name="文本框 338">
            <a:extLst xmlns:a="http://schemas.openxmlformats.org/drawingml/2006/main">
              <a:ext uri="{FF2B5EF4-FFF2-40B4-BE49-F238E27FC236}">
                <a16:creationId xmlns:a16="http://schemas.microsoft.com/office/drawing/2014/main" id="{4BB559C3-9B30-40C3-B2CB-8A6B967F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24300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自动交易开关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AI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会话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托管规则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0" name="圆角矩形 339">
            <a:extLst xmlns:a="http://schemas.openxmlformats.org/drawingml/2006/main">
              <a:ext uri="{FF2B5EF4-FFF2-40B4-BE49-F238E27FC236}">
                <a16:creationId xmlns:a16="http://schemas.microsoft.com/office/drawing/2014/main" id="{BF6DDD42-98EA-4B63-9D6F-C79A02CC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3171825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1" name="文本框 340">
            <a:extLst xmlns:a="http://schemas.openxmlformats.org/drawingml/2006/main">
              <a:ext uri="{FF2B5EF4-FFF2-40B4-BE49-F238E27FC236}">
                <a16:creationId xmlns:a16="http://schemas.microsoft.com/office/drawing/2014/main" id="{F245DCB4-1B3E-4DF5-911A-C5FD0B14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3324225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复盘</a:t>
            </a:r>
            <a:endParaRPr sz="15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2" name="文本框 341">
            <a:extLst xmlns:a="http://schemas.openxmlformats.org/drawingml/2006/main">
              <a:ext uri="{FF2B5EF4-FFF2-40B4-BE49-F238E27FC236}">
                <a16:creationId xmlns:a16="http://schemas.microsoft.com/office/drawing/2014/main" id="{53F3D8AB-3086-4684-9816-5D225BF5D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3924300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历史成交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委托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决策记录回溯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3" name="圆角矩形 342">
            <a:extLst xmlns:a="http://schemas.openxmlformats.org/drawingml/2006/main">
              <a:ext uri="{FF2B5EF4-FFF2-40B4-BE49-F238E27FC236}">
                <a16:creationId xmlns:a16="http://schemas.microsoft.com/office/drawing/2014/main" id="{AD37EDC3-9860-4599-8873-4597086E3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171825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4" name="文本框 343">
            <a:extLst xmlns:a="http://schemas.openxmlformats.org/drawingml/2006/main">
              <a:ext uri="{FF2B5EF4-FFF2-40B4-BE49-F238E27FC236}">
                <a16:creationId xmlns:a16="http://schemas.microsoft.com/office/drawing/2014/main" id="{A96F319E-DDAA-4E34-A591-DB01A986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324225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问答</a:t>
            </a:r>
            <a:endParaRPr sz="15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5" name="文本框 344">
            <a:extLst xmlns:a="http://schemas.openxmlformats.org/drawingml/2006/main">
              <a:ext uri="{FF2B5EF4-FFF2-40B4-BE49-F238E27FC236}">
                <a16:creationId xmlns:a16="http://schemas.microsoft.com/office/drawing/2014/main" id="{A1E11D32-F913-491E-B710-385653CD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924300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AI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只读问答：持仓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行情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未执行原因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6" name="圆角矩形 345">
            <a:extLst xmlns:a="http://schemas.openxmlformats.org/drawingml/2006/main">
              <a:ext uri="{FF2B5EF4-FFF2-40B4-BE49-F238E27FC236}">
                <a16:creationId xmlns:a16="http://schemas.microsoft.com/office/drawing/2014/main" id="{6C05D340-97EC-4819-AAFC-89098B11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171825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7" name="文本框 346">
            <a:extLst xmlns:a="http://schemas.openxmlformats.org/drawingml/2006/main">
              <a:ext uri="{FF2B5EF4-FFF2-40B4-BE49-F238E27FC236}">
                <a16:creationId xmlns:a16="http://schemas.microsoft.com/office/drawing/2014/main" id="{88444C56-A63C-49F8-871B-82B4102F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3324225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日志</a:t>
            </a:r>
            <a:endParaRPr sz="15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8" name="文本框 347">
            <a:extLst xmlns:a="http://schemas.openxmlformats.org/drawingml/2006/main">
              <a:ext uri="{FF2B5EF4-FFF2-40B4-BE49-F238E27FC236}">
                <a16:creationId xmlns:a16="http://schemas.microsoft.com/office/drawing/2014/main" id="{E0203FEF-92EB-4FB1-B086-8BBC3771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3924300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策略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风控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通道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委托审计日志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9" name="圆角矩形 348">
            <a:extLst xmlns:a="http://schemas.openxmlformats.org/drawingml/2006/main">
              <a:ext uri="{FF2B5EF4-FFF2-40B4-BE49-F238E27FC236}">
                <a16:creationId xmlns:a16="http://schemas.microsoft.com/office/drawing/2014/main" id="{15EA2D56-76E4-40A6-A5F8-2E89EA19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171825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0" name="文本框 349">
            <a:extLst xmlns:a="http://schemas.openxmlformats.org/drawingml/2006/main">
              <a:ext uri="{FF2B5EF4-FFF2-40B4-BE49-F238E27FC236}">
                <a16:creationId xmlns:a16="http://schemas.microsoft.com/office/drawing/2014/main" id="{A6679C0D-98D1-4690-A831-B871F86C2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324225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账户</a:t>
            </a:r>
            <a:endParaRPr sz="15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1" name="文本框 350">
            <a:extLst xmlns:a="http://schemas.openxmlformats.org/drawingml/2006/main">
              <a:ext uri="{FF2B5EF4-FFF2-40B4-BE49-F238E27FC236}">
                <a16:creationId xmlns:a16="http://schemas.microsoft.com/office/drawing/2014/main" id="{E99CECED-D18F-4AE1-B8EE-1ADBE72C2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924300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资金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持仓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委托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成交与手动下单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2" name="圆角矩形 351">
            <a:extLst xmlns:a="http://schemas.openxmlformats.org/drawingml/2006/main">
              <a:ext uri="{FF2B5EF4-FFF2-40B4-BE49-F238E27FC236}">
                <a16:creationId xmlns:a16="http://schemas.microsoft.com/office/drawing/2014/main" id="{387BF581-9DDD-4E78-906F-8772BE3D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3" name="文本框 352">
            <a:extLst xmlns:a="http://schemas.openxmlformats.org/drawingml/2006/main">
              <a:ext uri="{FF2B5EF4-FFF2-40B4-BE49-F238E27FC236}">
                <a16:creationId xmlns:a16="http://schemas.microsoft.com/office/drawing/2014/main" id="{97BD85A5-6566-4E85-8123-79C07B19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48225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设置</a:t>
            </a:r>
            <a:endParaRPr sz="15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4" name="文本框 353">
            <a:extLst xmlns:a="http://schemas.openxmlformats.org/drawingml/2006/main">
              <a:ext uri="{FF2B5EF4-FFF2-40B4-BE49-F238E27FC236}">
                <a16:creationId xmlns:a16="http://schemas.microsoft.com/office/drawing/2014/main" id="{CEFFAA59-8640-4FB1-BAC8-D7F9C677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48300"/>
            <a:ext cx="1819275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通道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行情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风控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 · AI · </a:t>
            </a: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告警配置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5" name="圆角矩形 354">
            <a:extLst xmlns:a="http://schemas.openxmlformats.org/drawingml/2006/main">
              <a:ext uri="{FF2B5EF4-FFF2-40B4-BE49-F238E27FC236}">
                <a16:creationId xmlns:a16="http://schemas.microsoft.com/office/drawing/2014/main" id="{CF79ABFD-6C42-493A-9B25-8BF6F49E4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4695825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6" name="文本框 355">
            <a:extLst xmlns:a="http://schemas.openxmlformats.org/drawingml/2006/main">
              <a:ext uri="{FF2B5EF4-FFF2-40B4-BE49-F238E27FC236}">
                <a16:creationId xmlns:a16="http://schemas.microsoft.com/office/drawing/2014/main" id="{F3F06CA2-0029-4890-B4FF-8B41025C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4848225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软件激活</a:t>
            </a:r>
            <a:endParaRPr sz="15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7" name="文本框 356">
            <a:extLst xmlns:a="http://schemas.openxmlformats.org/drawingml/2006/main">
              <a:ext uri="{FF2B5EF4-FFF2-40B4-BE49-F238E27FC236}">
                <a16:creationId xmlns:a16="http://schemas.microsoft.com/office/drawing/2014/main" id="{1AD72134-80DB-49BC-A4C8-A5B73CE3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5686425"/>
            <a:ext cx="181927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授权状态查看与激活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8" name="圆角矩形 357">
            <a:extLst xmlns:a="http://schemas.openxmlformats.org/drawingml/2006/main">
              <a:ext uri="{FF2B5EF4-FFF2-40B4-BE49-F238E27FC236}">
                <a16:creationId xmlns:a16="http://schemas.microsoft.com/office/drawing/2014/main" id="{9870E2BF-4175-47E5-AA6C-16C609C2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695825"/>
            <a:ext cx="2085975" cy="1390650"/>
          </a:xfrm>
          <a:prstGeom xmlns:a="http://schemas.openxmlformats.org/drawingml/2006/main" prst="roundRect">
            <a:avLst>
              <a:gd name="adj" fmla="val 6849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9" name="文本框 358">
            <a:extLst xmlns:a="http://schemas.openxmlformats.org/drawingml/2006/main">
              <a:ext uri="{FF2B5EF4-FFF2-40B4-BE49-F238E27FC236}">
                <a16:creationId xmlns:a16="http://schemas.microsoft.com/office/drawing/2014/main" id="{1EA3B4A0-F6B5-4D78-B556-6D0B8BC4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48225"/>
            <a:ext cx="18192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0E7490"/>
                </a:solidFill>
                <a:latin typeface="微软雅黑"/>
                <a:ea typeface="微软雅黑"/>
                <a:cs typeface="微软雅黑"/>
              </a:rPr>
              <a:t>关于我们</a:t>
            </a:r>
            <a:endParaRPr sz="1500" b="1">
              <a:solidFill>
                <a:srgbClr val="0E74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0" name="文本框 359">
            <a:extLst xmlns:a="http://schemas.openxmlformats.org/drawingml/2006/main">
              <a:ext uri="{FF2B5EF4-FFF2-40B4-BE49-F238E27FC236}">
                <a16:creationId xmlns:a16="http://schemas.microsoft.com/office/drawing/2014/main" id="{0D62CEA8-8867-4C12-9DE3-6C92FE12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686425"/>
            <a:ext cx="181927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0000"/>
              </a:lnSpc>
              <a:buNone/>
            </a:pPr>
            <a:r>
              <a:rPr sz="105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版本信息与联系方式</a:t>
            </a:r>
            <a:endParaRPr sz="1050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1" name="文本框 360">
            <a:extLst xmlns:a="http://schemas.openxmlformats.org/drawingml/2006/main">
              <a:ext uri="{FF2B5EF4-FFF2-40B4-BE49-F238E27FC236}">
                <a16:creationId xmlns:a16="http://schemas.microsoft.com/office/drawing/2014/main" id="{E0DFEC3B-B7D5-4E3B-9277-11EE695A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2" name="文本框 361">
            <a:extLst xmlns:a="http://schemas.openxmlformats.org/drawingml/2006/main">
              <a:ext uri="{FF2B5EF4-FFF2-40B4-BE49-F238E27FC236}">
                <a16:creationId xmlns:a16="http://schemas.microsoft.com/office/drawing/2014/main" id="{49B628EB-2331-40AC-818F-6148F70E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05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142335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6" name="矩形 455">
            <a:extLst xmlns:a="http://schemas.openxmlformats.org/drawingml/2006/main">
              <a:ext uri="{FF2B5EF4-FFF2-40B4-BE49-F238E27FC236}">
                <a16:creationId xmlns:a16="http://schemas.microsoft.com/office/drawing/2014/main" id="{FCE15213-629F-4DCC-AF24-7C548D89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57" name="矩形 456">
            <a:extLst xmlns:a="http://schemas.openxmlformats.org/drawingml/2006/main">
              <a:ext uri="{FF2B5EF4-FFF2-40B4-BE49-F238E27FC236}">
                <a16:creationId xmlns:a16="http://schemas.microsoft.com/office/drawing/2014/main" id="{D7032552-D468-44D5-95F9-586F9CCC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58" name="文本框 457">
            <a:extLst xmlns:a="http://schemas.openxmlformats.org/drawingml/2006/main">
              <a:ext uri="{FF2B5EF4-FFF2-40B4-BE49-F238E27FC236}">
                <a16:creationId xmlns:a16="http://schemas.microsoft.com/office/drawing/2014/main" id="{25B59049-53C4-408B-B679-435C04214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161925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大模型接入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9" name="圆角矩形 458">
            <a:extLst xmlns:a="http://schemas.openxmlformats.org/drawingml/2006/main">
              <a:ext uri="{FF2B5EF4-FFF2-40B4-BE49-F238E27FC236}">
                <a16:creationId xmlns:a16="http://schemas.microsoft.com/office/drawing/2014/main" id="{18DF956C-6674-46C3-8BF4-28991F203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272415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60" name="文本框 459">
            <a:extLst xmlns:a="http://schemas.openxmlformats.org/drawingml/2006/main">
              <a:ext uri="{FF2B5EF4-FFF2-40B4-BE49-F238E27FC236}">
                <a16:creationId xmlns:a16="http://schemas.microsoft.com/office/drawing/2014/main" id="{410A8590-5201-443C-9F0E-3B820275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381125"/>
            <a:ext cx="1752600" cy="1057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6900" b="1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8+1</a:t>
            </a:r>
            <a:endParaRPr sz="6900" b="1">
              <a:solidFill>
                <a:srgbClr val="D9770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1" name="文本框 460">
            <a:extLst xmlns:a="http://schemas.openxmlformats.org/drawingml/2006/main">
              <a:ext uri="{FF2B5EF4-FFF2-40B4-BE49-F238E27FC236}">
                <a16:creationId xmlns:a16="http://schemas.microsoft.com/office/drawing/2014/main" id="{6661BF14-6A7A-4A1C-8457-A8854AEE8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533650"/>
            <a:ext cx="10477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650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个模型入口</a:t>
            </a:r>
            <a:endParaRPr sz="1650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2" name="文本框 461">
            <a:extLst xmlns:a="http://schemas.openxmlformats.org/drawingml/2006/main">
              <a:ext uri="{FF2B5EF4-FFF2-40B4-BE49-F238E27FC236}">
                <a16:creationId xmlns:a16="http://schemas.microsoft.com/office/drawing/2014/main" id="{939F6F53-FE6A-47AE-89F9-76764EB7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924175"/>
            <a:ext cx="113347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2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OpenAI </a:t>
            </a:r>
            <a:r>
              <a:rPr sz="112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兼容协议</a:t>
            </a:r>
            <a:endParaRPr sz="112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3" name="圆角矩形 462">
            <a:extLst xmlns:a="http://schemas.openxmlformats.org/drawingml/2006/main">
              <a:ext uri="{FF2B5EF4-FFF2-40B4-BE49-F238E27FC236}">
                <a16:creationId xmlns:a16="http://schemas.microsoft.com/office/drawing/2014/main" id="{2121735B-B7B3-49E7-BACF-13D90F7EC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1047750"/>
            <a:ext cx="37909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64" name="矩形 463">
            <a:extLst xmlns:a="http://schemas.openxmlformats.org/drawingml/2006/main">
              <a:ext uri="{FF2B5EF4-FFF2-40B4-BE49-F238E27FC236}">
                <a16:creationId xmlns:a16="http://schemas.microsoft.com/office/drawing/2014/main" id="{0AC4117A-063F-4AAC-8269-54E0B39D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12192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65" name="文本框 464">
            <a:extLst xmlns:a="http://schemas.openxmlformats.org/drawingml/2006/main">
              <a:ext uri="{FF2B5EF4-FFF2-40B4-BE49-F238E27FC236}">
                <a16:creationId xmlns:a16="http://schemas.microsoft.com/office/drawing/2014/main" id="{8D258942-57C8-4A9B-8C84-1EF0B344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1162050"/>
            <a:ext cx="78105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DeepSeek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6" name="圆角矩形 465">
            <a:extLst xmlns:a="http://schemas.openxmlformats.org/drawingml/2006/main">
              <a:ext uri="{FF2B5EF4-FFF2-40B4-BE49-F238E27FC236}">
                <a16:creationId xmlns:a16="http://schemas.microsoft.com/office/drawing/2014/main" id="{11DEDD04-0F02-4F0C-8B36-42522B77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1047750"/>
            <a:ext cx="37909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67" name="矩形 466">
            <a:extLst xmlns:a="http://schemas.openxmlformats.org/drawingml/2006/main">
              <a:ext uri="{FF2B5EF4-FFF2-40B4-BE49-F238E27FC236}">
                <a16:creationId xmlns:a16="http://schemas.microsoft.com/office/drawing/2014/main" id="{40B27DC4-4CA7-487A-A984-A12F4479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12192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68" name="文本框 467">
            <a:extLst xmlns:a="http://schemas.openxmlformats.org/drawingml/2006/main">
              <a:ext uri="{FF2B5EF4-FFF2-40B4-BE49-F238E27FC236}">
                <a16:creationId xmlns:a16="http://schemas.microsoft.com/office/drawing/2014/main" id="{9FBC8579-6762-4497-B3DE-A06834C1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1162050"/>
            <a:ext cx="131445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Kimi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（月之暗面）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9" name="圆角矩形 468">
            <a:extLst xmlns:a="http://schemas.openxmlformats.org/drawingml/2006/main">
              <a:ext uri="{FF2B5EF4-FFF2-40B4-BE49-F238E27FC236}">
                <a16:creationId xmlns:a16="http://schemas.microsoft.com/office/drawing/2014/main" id="{11ACE68A-A0D6-4FFC-AA5C-254690C8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1666875"/>
            <a:ext cx="37909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0" name="矩形 469">
            <a:extLst xmlns:a="http://schemas.openxmlformats.org/drawingml/2006/main">
              <a:ext uri="{FF2B5EF4-FFF2-40B4-BE49-F238E27FC236}">
                <a16:creationId xmlns:a16="http://schemas.microsoft.com/office/drawing/2014/main" id="{444D51B1-E470-4743-9C5C-DE77CDB4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18383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1" name="文本框 470">
            <a:extLst xmlns:a="http://schemas.openxmlformats.org/drawingml/2006/main">
              <a:ext uri="{FF2B5EF4-FFF2-40B4-BE49-F238E27FC236}">
                <a16:creationId xmlns:a16="http://schemas.microsoft.com/office/drawing/2014/main" id="{F67FC236-A801-44F5-8C9B-B49D1A50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1781175"/>
            <a:ext cx="74295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智谱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GLM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2" name="圆角矩形 471">
            <a:extLst xmlns:a="http://schemas.openxmlformats.org/drawingml/2006/main">
              <a:ext uri="{FF2B5EF4-FFF2-40B4-BE49-F238E27FC236}">
                <a16:creationId xmlns:a16="http://schemas.microsoft.com/office/drawing/2014/main" id="{A99D04BC-A725-4534-B056-9089B3E35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1666875"/>
            <a:ext cx="37909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3" name="矩形 472">
            <a:extLst xmlns:a="http://schemas.openxmlformats.org/drawingml/2006/main">
              <a:ext uri="{FF2B5EF4-FFF2-40B4-BE49-F238E27FC236}">
                <a16:creationId xmlns:a16="http://schemas.microsoft.com/office/drawing/2014/main" id="{2404553E-B13E-4DBC-B708-FF81F5B5E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18383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4" name="文本框 473">
            <a:extLst xmlns:a="http://schemas.openxmlformats.org/drawingml/2006/main">
              <a:ext uri="{FF2B5EF4-FFF2-40B4-BE49-F238E27FC236}">
                <a16:creationId xmlns:a16="http://schemas.microsoft.com/office/drawing/2014/main" id="{422F1A75-05DE-45FA-9BA0-AE9B4D2D5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1781175"/>
            <a:ext cx="6477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腾讯混元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5" name="圆角矩形 474">
            <a:extLst xmlns:a="http://schemas.openxmlformats.org/drawingml/2006/main">
              <a:ext uri="{FF2B5EF4-FFF2-40B4-BE49-F238E27FC236}">
                <a16:creationId xmlns:a16="http://schemas.microsoft.com/office/drawing/2014/main" id="{D88D7E68-5A06-4E16-897E-EAAD0D6A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286000"/>
            <a:ext cx="37909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6" name="矩形 475">
            <a:extLst xmlns:a="http://schemas.openxmlformats.org/drawingml/2006/main">
              <a:ext uri="{FF2B5EF4-FFF2-40B4-BE49-F238E27FC236}">
                <a16:creationId xmlns:a16="http://schemas.microsoft.com/office/drawing/2014/main" id="{629BB243-88F5-44E9-9CFF-A415DEBC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574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7" name="文本框 476">
            <a:extLst xmlns:a="http://schemas.openxmlformats.org/drawingml/2006/main">
              <a:ext uri="{FF2B5EF4-FFF2-40B4-BE49-F238E27FC236}">
                <a16:creationId xmlns:a16="http://schemas.microsoft.com/office/drawing/2014/main" id="{29E3E35D-0C36-4778-9CF3-6980AE1B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400300"/>
            <a:ext cx="12954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豆包（火山方舟）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8" name="圆角矩形 477">
            <a:extLst xmlns:a="http://schemas.openxmlformats.org/drawingml/2006/main">
              <a:ext uri="{FF2B5EF4-FFF2-40B4-BE49-F238E27FC236}">
                <a16:creationId xmlns:a16="http://schemas.microsoft.com/office/drawing/2014/main" id="{AD7C3F2B-24B1-42AD-AF31-6E9A822F9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86000"/>
            <a:ext cx="37909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79" name="矩形 478">
            <a:extLst xmlns:a="http://schemas.openxmlformats.org/drawingml/2006/main">
              <a:ext uri="{FF2B5EF4-FFF2-40B4-BE49-F238E27FC236}">
                <a16:creationId xmlns:a16="http://schemas.microsoft.com/office/drawing/2014/main" id="{78AAA628-8AE1-47D3-863B-CF87C0571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4574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80" name="文本框 479">
            <a:extLst xmlns:a="http://schemas.openxmlformats.org/drawingml/2006/main">
              <a:ext uri="{FF2B5EF4-FFF2-40B4-BE49-F238E27FC236}">
                <a16:creationId xmlns:a16="http://schemas.microsoft.com/office/drawing/2014/main" id="{F3EA2752-0D90-4B9F-BBBB-1881E807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400300"/>
            <a:ext cx="161925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阿里百炼（通义千问）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1" name="圆角矩形 480">
            <a:extLst xmlns:a="http://schemas.openxmlformats.org/drawingml/2006/main">
              <a:ext uri="{FF2B5EF4-FFF2-40B4-BE49-F238E27FC236}">
                <a16:creationId xmlns:a16="http://schemas.microsoft.com/office/drawing/2014/main" id="{EF00AB7A-BB66-4E22-A0F5-8090A9014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905125"/>
            <a:ext cx="37909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82" name="矩形 481">
            <a:extLst xmlns:a="http://schemas.openxmlformats.org/drawingml/2006/main">
              <a:ext uri="{FF2B5EF4-FFF2-40B4-BE49-F238E27FC236}">
                <a16:creationId xmlns:a16="http://schemas.microsoft.com/office/drawing/2014/main" id="{91ADD8CD-FA20-4DE7-834C-FB04007A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0765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83" name="文本框 482">
            <a:extLst xmlns:a="http://schemas.openxmlformats.org/drawingml/2006/main">
              <a:ext uri="{FF2B5EF4-FFF2-40B4-BE49-F238E27FC236}">
                <a16:creationId xmlns:a16="http://schemas.microsoft.com/office/drawing/2014/main" id="{5086EF69-BC74-4AA6-B48A-AF053DBA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019425"/>
            <a:ext cx="8382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小米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MiMo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4" name="圆角矩形 483">
            <a:extLst xmlns:a="http://schemas.openxmlformats.org/drawingml/2006/main">
              <a:ext uri="{FF2B5EF4-FFF2-40B4-BE49-F238E27FC236}">
                <a16:creationId xmlns:a16="http://schemas.microsoft.com/office/drawing/2014/main" id="{B832E031-0E97-46BA-B4A2-5BDB494B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905125"/>
            <a:ext cx="37909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FF6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85" name="矩形 484">
            <a:extLst xmlns:a="http://schemas.openxmlformats.org/drawingml/2006/main">
              <a:ext uri="{FF2B5EF4-FFF2-40B4-BE49-F238E27FC236}">
                <a16:creationId xmlns:a16="http://schemas.microsoft.com/office/drawing/2014/main" id="{7A7D8D2A-48F3-4540-B51F-D253D3C2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0765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86" name="文本框 485">
            <a:extLst xmlns:a="http://schemas.openxmlformats.org/drawingml/2006/main">
              <a:ext uri="{FF2B5EF4-FFF2-40B4-BE49-F238E27FC236}">
                <a16:creationId xmlns:a16="http://schemas.microsoft.com/office/drawing/2014/main" id="{2B7969C0-EA85-4A1C-807F-9B12D4176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019425"/>
            <a:ext cx="242887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自定义兼容接口（含私有化部署）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7" name="圆角矩形 486">
            <a:extLst xmlns:a="http://schemas.openxmlformats.org/drawingml/2006/main">
              <a:ext uri="{FF2B5EF4-FFF2-40B4-BE49-F238E27FC236}">
                <a16:creationId xmlns:a16="http://schemas.microsoft.com/office/drawing/2014/main" id="{24B3A2FD-D3BA-415C-A4E7-5FDF50A5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26289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88" name="文本框 487">
            <a:extLst xmlns:a="http://schemas.openxmlformats.org/drawingml/2006/main">
              <a:ext uri="{FF2B5EF4-FFF2-40B4-BE49-F238E27FC236}">
                <a16:creationId xmlns:a16="http://schemas.microsoft.com/office/drawing/2014/main" id="{5E610FBB-9DAF-4B9A-9B7C-B0042831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0"/>
            <a:ext cx="22479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辅助交易决策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9" name="文本框 488">
            <a:extLst xmlns:a="http://schemas.openxmlformats.org/drawingml/2006/main">
              <a:ext uri="{FF2B5EF4-FFF2-40B4-BE49-F238E27FC236}">
                <a16:creationId xmlns:a16="http://schemas.microsoft.com/office/drawing/2014/main" id="{6D127CC1-2EC8-439B-A264-C07B26975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33850"/>
            <a:ext cx="2247900" cy="800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结合行情、持仓、资金与风控额度给出买卖建议，经风控校验后执行。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0" name="圆角矩形 489">
            <a:extLst xmlns:a="http://schemas.openxmlformats.org/drawingml/2006/main">
              <a:ext uri="{FF2B5EF4-FFF2-40B4-BE49-F238E27FC236}">
                <a16:creationId xmlns:a16="http://schemas.microsoft.com/office/drawing/2014/main" id="{B64AD447-8131-4D06-8E39-C047568D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619500"/>
            <a:ext cx="26289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91" name="文本框 490">
            <a:extLst xmlns:a="http://schemas.openxmlformats.org/drawingml/2006/main">
              <a:ext uri="{FF2B5EF4-FFF2-40B4-BE49-F238E27FC236}">
                <a16:creationId xmlns:a16="http://schemas.microsoft.com/office/drawing/2014/main" id="{A90E50B2-4EC6-42AA-95F4-A6358D207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810000"/>
            <a:ext cx="22479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自然语言建策略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2" name="文本框 491">
            <a:extLst xmlns:a="http://schemas.openxmlformats.org/drawingml/2006/main">
              <a:ext uri="{FF2B5EF4-FFF2-40B4-BE49-F238E27FC236}">
                <a16:creationId xmlns:a16="http://schemas.microsoft.com/office/drawing/2014/main" id="{A78C2638-D9F7-411A-B260-DF4A9603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133850"/>
            <a:ext cx="22479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将用户的文字描述转换为结构化策略草稿，确认后启用。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3" name="圆角矩形 492">
            <a:extLst xmlns:a="http://schemas.openxmlformats.org/drawingml/2006/main">
              <a:ext uri="{FF2B5EF4-FFF2-40B4-BE49-F238E27FC236}">
                <a16:creationId xmlns:a16="http://schemas.microsoft.com/office/drawing/2014/main" id="{31E015CF-E823-48F1-AF6C-1AC4653EC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19500"/>
            <a:ext cx="26289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94" name="文本框 493">
            <a:extLst xmlns:a="http://schemas.openxmlformats.org/drawingml/2006/main">
              <a:ext uri="{FF2B5EF4-FFF2-40B4-BE49-F238E27FC236}">
                <a16:creationId xmlns:a16="http://schemas.microsoft.com/office/drawing/2014/main" id="{15525E95-7FF0-4D5B-83C2-D5012D03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810000"/>
            <a:ext cx="22479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持仓问答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5" name="文本框 494">
            <a:extLst xmlns:a="http://schemas.openxmlformats.org/drawingml/2006/main">
              <a:ext uri="{FF2B5EF4-FFF2-40B4-BE49-F238E27FC236}">
                <a16:creationId xmlns:a16="http://schemas.microsoft.com/office/drawing/2014/main" id="{5769545E-B695-440B-B4A6-C55DE835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33850"/>
            <a:ext cx="22479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只读查询，解释持仓状况、当前行情以及某笔交易未执行的原因。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6" name="圆角矩形 495">
            <a:extLst xmlns:a="http://schemas.openxmlformats.org/drawingml/2006/main">
              <a:ext uri="{FF2B5EF4-FFF2-40B4-BE49-F238E27FC236}">
                <a16:creationId xmlns:a16="http://schemas.microsoft.com/office/drawing/2014/main" id="{CED4DD2B-0982-42C6-AC5A-DF2C3E3F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619500"/>
            <a:ext cx="26289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97" name="文本框 496">
            <a:extLst xmlns:a="http://schemas.openxmlformats.org/drawingml/2006/main">
              <a:ext uri="{FF2B5EF4-FFF2-40B4-BE49-F238E27FC236}">
                <a16:creationId xmlns:a16="http://schemas.microsoft.com/office/drawing/2014/main" id="{D61D57A9-047D-4F84-9253-1B979F74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810000"/>
            <a:ext cx="22479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本地规则模式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8" name="文本框 497">
            <a:extLst xmlns:a="http://schemas.openxmlformats.org/drawingml/2006/main">
              <a:ext uri="{FF2B5EF4-FFF2-40B4-BE49-F238E27FC236}">
                <a16:creationId xmlns:a16="http://schemas.microsoft.com/office/drawing/2014/main" id="{0EC62F68-EA2D-4EB1-BC6F-53912333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133850"/>
            <a:ext cx="2247900" cy="800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不调用在线模型时，由内置规则完成分析，无需密钥，断网亦可使用。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9" name="文本框 498">
            <a:extLst xmlns:a="http://schemas.openxmlformats.org/drawingml/2006/main">
              <a:ext uri="{FF2B5EF4-FFF2-40B4-BE49-F238E27FC236}">
                <a16:creationId xmlns:a16="http://schemas.microsoft.com/office/drawing/2014/main" id="{FE02E7B7-F9EA-4477-8C24-4BDEEE433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0" name="文本框 499">
            <a:extLst xmlns:a="http://schemas.openxmlformats.org/drawingml/2006/main">
              <a:ext uri="{FF2B5EF4-FFF2-40B4-BE49-F238E27FC236}">
                <a16:creationId xmlns:a16="http://schemas.microsoft.com/office/drawing/2014/main" id="{D37F3861-9623-47D2-9199-FD299BB86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09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3057727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4" name="矩形 363">
            <a:extLst xmlns:a="http://schemas.openxmlformats.org/drawingml/2006/main">
              <a:ext uri="{FF2B5EF4-FFF2-40B4-BE49-F238E27FC236}">
                <a16:creationId xmlns:a16="http://schemas.microsoft.com/office/drawing/2014/main" id="{23A1754B-D928-4153-83C0-2D0D26A1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65" name="矩形 364">
            <a:extLst xmlns:a="http://schemas.openxmlformats.org/drawingml/2006/main">
              <a:ext uri="{FF2B5EF4-FFF2-40B4-BE49-F238E27FC236}">
                <a16:creationId xmlns:a16="http://schemas.microsoft.com/office/drawing/2014/main" id="{05F7E541-301F-4423-8592-88CDF6610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66" name="文本框 365">
            <a:extLst xmlns:a="http://schemas.openxmlformats.org/drawingml/2006/main">
              <a:ext uri="{FF2B5EF4-FFF2-40B4-BE49-F238E27FC236}">
                <a16:creationId xmlns:a16="http://schemas.microsoft.com/office/drawing/2014/main" id="{B6992742-42BF-4A8C-ABA5-9E17BEBC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12954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行情功能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7" name="圆角矩形 366">
            <a:extLst xmlns:a="http://schemas.openxmlformats.org/drawingml/2006/main">
              <a:ext uri="{FF2B5EF4-FFF2-40B4-BE49-F238E27FC236}">
                <a16:creationId xmlns:a16="http://schemas.microsoft.com/office/drawing/2014/main" id="{53A9A68E-0B73-4635-BFA4-2A1CD85F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4476750" cy="5048250"/>
          </a:xfrm>
          <a:prstGeom xmlns:a="http://schemas.openxmlformats.org/drawingml/2006/main" prst="roundRect">
            <a:avLst>
              <a:gd name="adj" fmla="val 2553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88" name="图片 36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198f6c8af44bd2">
            <a:extLst>
              <a:ext uri="{96DAC541-7B7A-43D3-8B79-37D633B846F1}">
                <asvg:svgBlip xmlns:asvg="http://schemas.microsoft.com/office/drawing/2016/SVG/main" r:embed="Rafdc7fc71d7f43a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1333500"/>
            <a:ext cx="4095750" cy="4476750"/>
          </a:xfrm>
          <a:prstGeom xmlns:a="http://schemas.openxmlformats.org/drawingml/2006/main" prst="rect">
            <a:avLst/>
          </a:prstGeom>
        </p:spPr>
      </p:pic>
      <p:sp>
        <p:nvSpPr>
          <p:cNvPr id="369" name="圆角矩形 368">
            <a:extLst xmlns:a="http://schemas.openxmlformats.org/drawingml/2006/main">
              <a:ext uri="{FF2B5EF4-FFF2-40B4-BE49-F238E27FC236}">
                <a16:creationId xmlns:a16="http://schemas.microsoft.com/office/drawing/2014/main" id="{E6C1F93C-154B-4AB9-87C8-ADD85CDA0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1047750"/>
            <a:ext cx="6229350" cy="121920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0" name="文本框 369">
            <a:extLst xmlns:a="http://schemas.openxmlformats.org/drawingml/2006/main">
              <a:ext uri="{FF2B5EF4-FFF2-40B4-BE49-F238E27FC236}">
                <a16:creationId xmlns:a16="http://schemas.microsoft.com/office/drawing/2014/main" id="{90903C98-B48E-4822-B5AE-9B3B38CA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219200"/>
            <a:ext cx="5848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多数据源与自动降级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1" name="文本框 370">
            <a:extLst xmlns:a="http://schemas.openxmlformats.org/drawingml/2006/main">
              <a:ext uri="{FF2B5EF4-FFF2-40B4-BE49-F238E27FC236}">
                <a16:creationId xmlns:a16="http://schemas.microsoft.com/office/drawing/2014/main" id="{E82320A8-E147-4F5B-B4E5-C8B84A38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524000"/>
            <a:ext cx="58483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支持券商行情通道与多家公开行情源，按优先级组合使用，单一数据源异常时自动切换。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2" name="圆角矩形 371">
            <a:extLst xmlns:a="http://schemas.openxmlformats.org/drawingml/2006/main">
              <a:ext uri="{FF2B5EF4-FFF2-40B4-BE49-F238E27FC236}">
                <a16:creationId xmlns:a16="http://schemas.microsoft.com/office/drawing/2014/main" id="{01F04458-1C5B-489C-AC31-6E497AAE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419350"/>
            <a:ext cx="6229350" cy="121920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3" name="文本框 372">
            <a:extLst xmlns:a="http://schemas.openxmlformats.org/drawingml/2006/main">
              <a:ext uri="{FF2B5EF4-FFF2-40B4-BE49-F238E27FC236}">
                <a16:creationId xmlns:a16="http://schemas.microsoft.com/office/drawing/2014/main" id="{99569639-E860-4DC7-9A9D-1DD350684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590800"/>
            <a:ext cx="5848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新鲜度校验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4" name="文本框 373">
            <a:extLst xmlns:a="http://schemas.openxmlformats.org/drawingml/2006/main">
              <a:ext uri="{FF2B5EF4-FFF2-40B4-BE49-F238E27FC236}">
                <a16:creationId xmlns:a16="http://schemas.microsoft.com/office/drawing/2014/main" id="{23252547-BCB0-4397-A246-8E1104C0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895600"/>
            <a:ext cx="58483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行情带时间戳校验，超过设定时限（默认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30 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秒）或时间戳异常时标记过期，过期数据不参与自动决策。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5" name="圆角矩形 374">
            <a:extLst xmlns:a="http://schemas.openxmlformats.org/drawingml/2006/main">
              <a:ext uri="{FF2B5EF4-FFF2-40B4-BE49-F238E27FC236}">
                <a16:creationId xmlns:a16="http://schemas.microsoft.com/office/drawing/2014/main" id="{D4AA9860-A386-4944-A2E0-721465A7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790950"/>
            <a:ext cx="6229350" cy="9334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6" name="文本框 375">
            <a:extLst xmlns:a="http://schemas.openxmlformats.org/drawingml/2006/main">
              <a:ext uri="{FF2B5EF4-FFF2-40B4-BE49-F238E27FC236}">
                <a16:creationId xmlns:a16="http://schemas.microsoft.com/office/drawing/2014/main" id="{33975697-5E99-4A7B-8855-DE100155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962400"/>
            <a:ext cx="5848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市场概览与榜单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7" name="文本框 376">
            <a:extLst xmlns:a="http://schemas.openxmlformats.org/drawingml/2006/main">
              <a:ext uri="{FF2B5EF4-FFF2-40B4-BE49-F238E27FC236}">
                <a16:creationId xmlns:a16="http://schemas.microsoft.com/office/drawing/2014/main" id="{CD64B424-5174-4846-BAB5-319A19E1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267200"/>
            <a:ext cx="58483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提供指数、涨幅榜、跌幅榜、成交额榜、行业榜单，并支持自选股与持仓行情查看。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8" name="圆角矩形 377">
            <a:extLst xmlns:a="http://schemas.openxmlformats.org/drawingml/2006/main">
              <a:ext uri="{FF2B5EF4-FFF2-40B4-BE49-F238E27FC236}">
                <a16:creationId xmlns:a16="http://schemas.microsoft.com/office/drawing/2014/main" id="{CEA30850-D5DA-4E15-890E-6229AF6E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4876800"/>
            <a:ext cx="6229350" cy="1219200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9" name="文本框 378">
            <a:extLst xmlns:a="http://schemas.openxmlformats.org/drawingml/2006/main">
              <a:ext uri="{FF2B5EF4-FFF2-40B4-BE49-F238E27FC236}">
                <a16:creationId xmlns:a16="http://schemas.microsoft.com/office/drawing/2014/main" id="{CCBE287F-9F5D-46C3-9A0F-5D3951126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048250"/>
            <a:ext cx="5848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缓存、历史与日历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0" name="文本框 379">
            <a:extLst xmlns:a="http://schemas.openxmlformats.org/drawingml/2006/main">
              <a:ext uri="{FF2B5EF4-FFF2-40B4-BE49-F238E27FC236}">
                <a16:creationId xmlns:a16="http://schemas.microsoft.com/office/drawing/2014/main" id="{823CA188-490A-4C1A-9B9C-C427BAE3C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353050"/>
            <a:ext cx="58483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休市展示最近有效缓存；本地保存历史行情供查询与回测；内置交易日历识别非交易日。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1" name="文本框 380">
            <a:extLst xmlns:a="http://schemas.openxmlformats.org/drawingml/2006/main">
              <a:ext uri="{FF2B5EF4-FFF2-40B4-BE49-F238E27FC236}">
                <a16:creationId xmlns:a16="http://schemas.microsoft.com/office/drawing/2014/main" id="{7787AFDC-8E0E-452F-95E1-194D0C33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2" name="文本框 381">
            <a:extLst xmlns:a="http://schemas.openxmlformats.org/drawingml/2006/main">
              <a:ext uri="{FF2B5EF4-FFF2-40B4-BE49-F238E27FC236}">
                <a16:creationId xmlns:a16="http://schemas.microsoft.com/office/drawing/2014/main" id="{0CAFC964-FF67-4F37-9344-EB23E9F3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06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5272622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4" name="矩形 383">
            <a:extLst xmlns:a="http://schemas.openxmlformats.org/drawingml/2006/main">
              <a:ext uri="{FF2B5EF4-FFF2-40B4-BE49-F238E27FC236}">
                <a16:creationId xmlns:a16="http://schemas.microsoft.com/office/drawing/2014/main" id="{B2E6C7C9-2C28-48EB-A24A-563E3806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85" name="矩形 384">
            <a:extLst xmlns:a="http://schemas.openxmlformats.org/drawingml/2006/main">
              <a:ext uri="{FF2B5EF4-FFF2-40B4-BE49-F238E27FC236}">
                <a16:creationId xmlns:a16="http://schemas.microsoft.com/office/drawing/2014/main" id="{7EE00D15-05B8-4A77-B9BC-491D55A9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86" name="文本框 385">
            <a:extLst xmlns:a="http://schemas.openxmlformats.org/drawingml/2006/main">
              <a:ext uri="{FF2B5EF4-FFF2-40B4-BE49-F238E27FC236}">
                <a16:creationId xmlns:a16="http://schemas.microsoft.com/office/drawing/2014/main" id="{644F1AF4-3C8F-4FF4-A992-2673458DC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12954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策略功能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7" name="圆角矩形 386">
            <a:extLst xmlns:a="http://schemas.openxmlformats.org/drawingml/2006/main">
              <a:ext uri="{FF2B5EF4-FFF2-40B4-BE49-F238E27FC236}">
                <a16:creationId xmlns:a16="http://schemas.microsoft.com/office/drawing/2014/main" id="{3350F182-2E4C-4BCA-8A62-89D12BF21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2724150" cy="285750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88" name="文本框 387">
            <a:extLst xmlns:a="http://schemas.openxmlformats.org/drawingml/2006/main">
              <a:ext uri="{FF2B5EF4-FFF2-40B4-BE49-F238E27FC236}">
                <a16:creationId xmlns:a16="http://schemas.microsoft.com/office/drawing/2014/main" id="{24964C49-4821-47E8-A8D7-7415D817D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1552575"/>
            <a:ext cx="1228725" cy="1190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7800" b="1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7800" b="1">
              <a:solidFill>
                <a:srgbClr val="D9770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9" name="文本框 388">
            <a:extLst xmlns:a="http://schemas.openxmlformats.org/drawingml/2006/main">
              <a:ext uri="{FF2B5EF4-FFF2-40B4-BE49-F238E27FC236}">
                <a16:creationId xmlns:a16="http://schemas.microsoft.com/office/drawing/2014/main" id="{55F1676F-0851-4D70-9F2B-4AA81AD5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838450"/>
            <a:ext cx="10477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650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类触发条件</a:t>
            </a:r>
            <a:endParaRPr sz="1650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0" name="文本框 389">
            <a:extLst xmlns:a="http://schemas.openxmlformats.org/drawingml/2006/main">
              <a:ext uri="{FF2B5EF4-FFF2-40B4-BE49-F238E27FC236}">
                <a16:creationId xmlns:a16="http://schemas.microsoft.com/office/drawing/2014/main" id="{44FA491F-64AB-4655-9E8F-975B9F5A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3228975"/>
            <a:ext cx="11430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2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可单独或组合使用</a:t>
            </a:r>
            <a:endParaRPr sz="112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1" name="圆角矩形 390">
            <a:extLst xmlns:a="http://schemas.openxmlformats.org/drawingml/2006/main">
              <a:ext uri="{FF2B5EF4-FFF2-40B4-BE49-F238E27FC236}">
                <a16:creationId xmlns:a16="http://schemas.microsoft.com/office/drawing/2014/main" id="{CA14EB8E-E34E-4075-A7F4-884346A6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1047750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2" name="矩形 391">
            <a:extLst xmlns:a="http://schemas.openxmlformats.org/drawingml/2006/main">
              <a:ext uri="{FF2B5EF4-FFF2-40B4-BE49-F238E27FC236}">
                <a16:creationId xmlns:a16="http://schemas.microsoft.com/office/drawing/2014/main" id="{D8EAAEFD-8E01-4651-88EF-CF20860D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12001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3" name="文本框 392">
            <a:extLst xmlns:a="http://schemas.openxmlformats.org/drawingml/2006/main">
              <a:ext uri="{FF2B5EF4-FFF2-40B4-BE49-F238E27FC236}">
                <a16:creationId xmlns:a16="http://schemas.microsoft.com/office/drawing/2014/main" id="{C8EE4B8D-B840-4976-AAB3-D1419594E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1143000"/>
            <a:ext cx="79057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突破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跌破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4" name="圆角矩形 393">
            <a:extLst xmlns:a="http://schemas.openxmlformats.org/drawingml/2006/main">
              <a:ext uri="{FF2B5EF4-FFF2-40B4-BE49-F238E27FC236}">
                <a16:creationId xmlns:a16="http://schemas.microsoft.com/office/drawing/2014/main" id="{C968563E-D6C4-4DDD-B2C2-6C7BEC75E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1047750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5" name="矩形 394">
            <a:extLst xmlns:a="http://schemas.openxmlformats.org/drawingml/2006/main">
              <a:ext uri="{FF2B5EF4-FFF2-40B4-BE49-F238E27FC236}">
                <a16:creationId xmlns:a16="http://schemas.microsoft.com/office/drawing/2014/main" id="{DBA0F389-4ED0-4126-9A1A-0FF885A8F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2001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6" name="文本框 395">
            <a:extLst xmlns:a="http://schemas.openxmlformats.org/drawingml/2006/main">
              <a:ext uri="{FF2B5EF4-FFF2-40B4-BE49-F238E27FC236}">
                <a16:creationId xmlns:a16="http://schemas.microsoft.com/office/drawing/2014/main" id="{8E566067-E6F9-4874-814B-D79A2EAB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1143000"/>
            <a:ext cx="143827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金叉买入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死叉卖出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7" name="圆角矩形 396">
            <a:extLst xmlns:a="http://schemas.openxmlformats.org/drawingml/2006/main">
              <a:ext uri="{FF2B5EF4-FFF2-40B4-BE49-F238E27FC236}">
                <a16:creationId xmlns:a16="http://schemas.microsoft.com/office/drawing/2014/main" id="{C8A677CF-D025-4A18-97AD-C68E22381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1543050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8" name="矩形 397">
            <a:extLst xmlns:a="http://schemas.openxmlformats.org/drawingml/2006/main">
              <a:ext uri="{FF2B5EF4-FFF2-40B4-BE49-F238E27FC236}">
                <a16:creationId xmlns:a16="http://schemas.microsoft.com/office/drawing/2014/main" id="{55DBEA10-9CFC-435E-B317-21DDA28E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16954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9" name="文本框 398">
            <a:extLst xmlns:a="http://schemas.openxmlformats.org/drawingml/2006/main">
              <a:ext uri="{FF2B5EF4-FFF2-40B4-BE49-F238E27FC236}">
                <a16:creationId xmlns:a16="http://schemas.microsoft.com/office/drawing/2014/main" id="{A17E78E2-23FF-45E4-8520-ED1DD5B2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1638300"/>
            <a:ext cx="178117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均线趋势（含指数均线）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0" name="圆角矩形 399">
            <a:extLst xmlns:a="http://schemas.openxmlformats.org/drawingml/2006/main">
              <a:ext uri="{FF2B5EF4-FFF2-40B4-BE49-F238E27FC236}">
                <a16:creationId xmlns:a16="http://schemas.microsoft.com/office/drawing/2014/main" id="{DDEE79FD-65AB-42DC-AFC0-6C81D66C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1543050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01" name="矩形 400">
            <a:extLst xmlns:a="http://schemas.openxmlformats.org/drawingml/2006/main">
              <a:ext uri="{FF2B5EF4-FFF2-40B4-BE49-F238E27FC236}">
                <a16:creationId xmlns:a16="http://schemas.microsoft.com/office/drawing/2014/main" id="{DE6873FB-AE1B-47AD-9D85-24416632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6954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02" name="文本框 401">
            <a:extLst xmlns:a="http://schemas.openxmlformats.org/drawingml/2006/main">
              <a:ext uri="{FF2B5EF4-FFF2-40B4-BE49-F238E27FC236}">
                <a16:creationId xmlns:a16="http://schemas.microsoft.com/office/drawing/2014/main" id="{62F72871-D28B-46C2-83EE-AF40F949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1638300"/>
            <a:ext cx="12954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拐点（跟踪止损）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3" name="圆角矩形 402">
            <a:extLst xmlns:a="http://schemas.openxmlformats.org/drawingml/2006/main">
              <a:ext uri="{FF2B5EF4-FFF2-40B4-BE49-F238E27FC236}">
                <a16:creationId xmlns:a16="http://schemas.microsoft.com/office/drawing/2014/main" id="{5319183E-9A62-45B9-A04F-BD7020A7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028825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04" name="矩形 403">
            <a:extLst xmlns:a="http://schemas.openxmlformats.org/drawingml/2006/main">
              <a:ext uri="{FF2B5EF4-FFF2-40B4-BE49-F238E27FC236}">
                <a16:creationId xmlns:a16="http://schemas.microsoft.com/office/drawing/2014/main" id="{7BA3CD43-6A1A-4945-B214-2E77CA46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1812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05" name="文本框 404">
            <a:extLst xmlns:a="http://schemas.openxmlformats.org/drawingml/2006/main">
              <a:ext uri="{FF2B5EF4-FFF2-40B4-BE49-F238E27FC236}">
                <a16:creationId xmlns:a16="http://schemas.microsoft.com/office/drawing/2014/main" id="{DB2D9EC5-0D04-4D40-8CCE-6197562B1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124075"/>
            <a:ext cx="24384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偏离（昨收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开盘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成本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均价）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6" name="圆角矩形 405">
            <a:extLst xmlns:a="http://schemas.openxmlformats.org/drawingml/2006/main">
              <a:ext uri="{FF2B5EF4-FFF2-40B4-BE49-F238E27FC236}">
                <a16:creationId xmlns:a16="http://schemas.microsoft.com/office/drawing/2014/main" id="{FB7110C3-D756-4ADE-AE75-5885F62C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028825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07" name="矩形 406">
            <a:extLst xmlns:a="http://schemas.openxmlformats.org/drawingml/2006/main">
              <a:ext uri="{FF2B5EF4-FFF2-40B4-BE49-F238E27FC236}">
                <a16:creationId xmlns:a16="http://schemas.microsoft.com/office/drawing/2014/main" id="{DA7EE0B0-C7CD-474C-9A9D-85E2EB1B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1812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08" name="文本框 407">
            <a:extLst xmlns:a="http://schemas.openxmlformats.org/drawingml/2006/main">
              <a:ext uri="{FF2B5EF4-FFF2-40B4-BE49-F238E27FC236}">
                <a16:creationId xmlns:a16="http://schemas.microsoft.com/office/drawing/2014/main" id="{317EB9F0-FF90-4733-9FD8-ED05A010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124075"/>
            <a:ext cx="178117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区间网格（区间内双向）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9" name="圆角矩形 408">
            <a:extLst xmlns:a="http://schemas.openxmlformats.org/drawingml/2006/main">
              <a:ext uri="{FF2B5EF4-FFF2-40B4-BE49-F238E27FC236}">
                <a16:creationId xmlns:a16="http://schemas.microsoft.com/office/drawing/2014/main" id="{9EE02C41-6CD4-4F79-B0AC-1D5368052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24125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0" name="矩形 409">
            <a:extLst xmlns:a="http://schemas.openxmlformats.org/drawingml/2006/main">
              <a:ext uri="{FF2B5EF4-FFF2-40B4-BE49-F238E27FC236}">
                <a16:creationId xmlns:a16="http://schemas.microsoft.com/office/drawing/2014/main" id="{228C679B-E6D8-40A2-8BC7-C89DFFB7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6765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1" name="文本框 410">
            <a:extLst xmlns:a="http://schemas.openxmlformats.org/drawingml/2006/main">
              <a:ext uri="{FF2B5EF4-FFF2-40B4-BE49-F238E27FC236}">
                <a16:creationId xmlns:a16="http://schemas.microsoft.com/office/drawing/2014/main" id="{E95CDB18-C482-4AC0-8ABA-F633F76D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619375"/>
            <a:ext cx="162877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套利（价差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折溢价）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2" name="圆角矩形 411">
            <a:extLst xmlns:a="http://schemas.openxmlformats.org/drawingml/2006/main">
              <a:ext uri="{FF2B5EF4-FFF2-40B4-BE49-F238E27FC236}">
                <a16:creationId xmlns:a16="http://schemas.microsoft.com/office/drawing/2014/main" id="{13C0B1C4-CFBF-4FB3-B019-8D5C33EF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524125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3" name="矩形 412">
            <a:extLst xmlns:a="http://schemas.openxmlformats.org/drawingml/2006/main">
              <a:ext uri="{FF2B5EF4-FFF2-40B4-BE49-F238E27FC236}">
                <a16:creationId xmlns:a16="http://schemas.microsoft.com/office/drawing/2014/main" id="{0B6C8848-5BEE-48C2-A452-821DAD89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6765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4" name="文本框 413">
            <a:extLst xmlns:a="http://schemas.openxmlformats.org/drawingml/2006/main">
              <a:ext uri="{FF2B5EF4-FFF2-40B4-BE49-F238E27FC236}">
                <a16:creationId xmlns:a16="http://schemas.microsoft.com/office/drawing/2014/main" id="{9B3F033F-08D5-4F71-B56A-B3649798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619375"/>
            <a:ext cx="161925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止盈止损（持仓盈亏）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5" name="圆角矩形 414">
            <a:extLst xmlns:a="http://schemas.openxmlformats.org/drawingml/2006/main">
              <a:ext uri="{FF2B5EF4-FFF2-40B4-BE49-F238E27FC236}">
                <a16:creationId xmlns:a16="http://schemas.microsoft.com/office/drawing/2014/main" id="{EECC2530-68CB-4504-B504-FD21D628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019425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6" name="矩形 415">
            <a:extLst xmlns:a="http://schemas.openxmlformats.org/drawingml/2006/main">
              <a:ext uri="{FF2B5EF4-FFF2-40B4-BE49-F238E27FC236}">
                <a16:creationId xmlns:a16="http://schemas.microsoft.com/office/drawing/2014/main" id="{CC69DBE8-69DD-4D95-A60C-53625E639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718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7" name="文本框 416">
            <a:extLst xmlns:a="http://schemas.openxmlformats.org/drawingml/2006/main">
              <a:ext uri="{FF2B5EF4-FFF2-40B4-BE49-F238E27FC236}">
                <a16:creationId xmlns:a16="http://schemas.microsoft.com/office/drawing/2014/main" id="{AAFDC21D-437C-4817-88B5-5E32EEB0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114675"/>
            <a:ext cx="19431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分时决策（分时均价基准）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8" name="圆角矩形 417">
            <a:extLst xmlns:a="http://schemas.openxmlformats.org/drawingml/2006/main">
              <a:ext uri="{FF2B5EF4-FFF2-40B4-BE49-F238E27FC236}">
                <a16:creationId xmlns:a16="http://schemas.microsoft.com/office/drawing/2014/main" id="{268FA0DF-639D-4F04-A0A4-A47938C4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019425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9" name="矩形 418">
            <a:extLst xmlns:a="http://schemas.openxmlformats.org/drawingml/2006/main">
              <a:ext uri="{FF2B5EF4-FFF2-40B4-BE49-F238E27FC236}">
                <a16:creationId xmlns:a16="http://schemas.microsoft.com/office/drawing/2014/main" id="{24EA71F7-B7A5-4034-B42F-765A4A93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1718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0" name="文本框 419">
            <a:extLst xmlns:a="http://schemas.openxmlformats.org/drawingml/2006/main">
              <a:ext uri="{FF2B5EF4-FFF2-40B4-BE49-F238E27FC236}">
                <a16:creationId xmlns:a16="http://schemas.microsoft.com/office/drawing/2014/main" id="{0CCB5D2A-EC21-4159-8990-63F41E3C6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114675"/>
            <a:ext cx="178117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预警（仅提醒，不交易）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1" name="圆角矩形 420">
            <a:extLst xmlns:a="http://schemas.openxmlformats.org/drawingml/2006/main">
              <a:ext uri="{FF2B5EF4-FFF2-40B4-BE49-F238E27FC236}">
                <a16:creationId xmlns:a16="http://schemas.microsoft.com/office/drawing/2014/main" id="{7F79AC15-50E0-4104-9D95-63CC0B11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505200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2" name="矩形 421">
            <a:extLst xmlns:a="http://schemas.openxmlformats.org/drawingml/2006/main">
              <a:ext uri="{FF2B5EF4-FFF2-40B4-BE49-F238E27FC236}">
                <a16:creationId xmlns:a16="http://schemas.microsoft.com/office/drawing/2014/main" id="{E56745DF-64DC-4548-AF59-23A56D52F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6576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3" name="文本框 422">
            <a:extLst xmlns:a="http://schemas.openxmlformats.org/drawingml/2006/main">
              <a:ext uri="{FF2B5EF4-FFF2-40B4-BE49-F238E27FC236}">
                <a16:creationId xmlns:a16="http://schemas.microsoft.com/office/drawing/2014/main" id="{97EBA8DC-DCEE-4B56-AD85-B23CDD6F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600450"/>
            <a:ext cx="17907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条件组合（与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1275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或逻辑）</a:t>
            </a:r>
            <a:endParaRPr sz="1275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4" name="圆角矩形 423">
            <a:extLst xmlns:a="http://schemas.openxmlformats.org/drawingml/2006/main">
              <a:ext uri="{FF2B5EF4-FFF2-40B4-BE49-F238E27FC236}">
                <a16:creationId xmlns:a16="http://schemas.microsoft.com/office/drawing/2014/main" id="{50FFF32E-8B44-45DD-846B-51FC8454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505200"/>
            <a:ext cx="39052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5" name="矩形 424">
            <a:extLst xmlns:a="http://schemas.openxmlformats.org/drawingml/2006/main">
              <a:ext uri="{FF2B5EF4-FFF2-40B4-BE49-F238E27FC236}">
                <a16:creationId xmlns:a16="http://schemas.microsoft.com/office/drawing/2014/main" id="{5B71AE32-9595-41DE-87DD-D931BAA5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6576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A3B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6" name="文本框 425">
            <a:extLst xmlns:a="http://schemas.openxmlformats.org/drawingml/2006/main">
              <a:ext uri="{FF2B5EF4-FFF2-40B4-BE49-F238E27FC236}">
                <a16:creationId xmlns:a16="http://schemas.microsoft.com/office/drawing/2014/main" id="{1BF1355A-6300-4309-BE44-21A7DFDF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600450"/>
            <a:ext cx="19431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支持自然语言创建策略草稿</a:t>
            </a:r>
            <a:endParaRPr sz="1275">
              <a:solidFill>
                <a:srgbClr val="6B728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7" name="圆角矩形 426">
            <a:extLst xmlns:a="http://schemas.openxmlformats.org/drawingml/2006/main">
              <a:ext uri="{FF2B5EF4-FFF2-40B4-BE49-F238E27FC236}">
                <a16:creationId xmlns:a16="http://schemas.microsoft.com/office/drawing/2014/main" id="{10A691B8-004A-461D-8B3D-927A3B52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39115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8" name="文本框 427">
            <a:extLst xmlns:a="http://schemas.openxmlformats.org/drawingml/2006/main">
              <a:ext uri="{FF2B5EF4-FFF2-40B4-BE49-F238E27FC236}">
                <a16:creationId xmlns:a16="http://schemas.microsoft.com/office/drawing/2014/main" id="{C014028D-E7F9-47B3-B63A-FEC2DED1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05300"/>
            <a:ext cx="49339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6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策略模板管理</a:t>
            </a:r>
            <a:endParaRPr sz="16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9" name="文本框 428">
            <a:extLst xmlns:a="http://schemas.openxmlformats.org/drawingml/2006/main">
              <a:ext uri="{FF2B5EF4-FFF2-40B4-BE49-F238E27FC236}">
                <a16:creationId xmlns:a16="http://schemas.microsoft.com/office/drawing/2014/main" id="{1D097F14-AC3B-46C8-AC11-1D1D134F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57725"/>
            <a:ext cx="49339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策略以模板形式保存，可启用、停用、复制与热加载。可为策略指定标的、触发条件、下单金额或比例、时间窗与账户路由。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0" name="圆角矩形 429">
            <a:extLst xmlns:a="http://schemas.openxmlformats.org/drawingml/2006/main">
              <a:ext uri="{FF2B5EF4-FFF2-40B4-BE49-F238E27FC236}">
                <a16:creationId xmlns:a16="http://schemas.microsoft.com/office/drawing/2014/main" id="{640D9E8C-CDC7-4806-929B-1E491D58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95750"/>
            <a:ext cx="539115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31" name="文本框 430">
            <a:extLst xmlns:a="http://schemas.openxmlformats.org/drawingml/2006/main">
              <a:ext uri="{FF2B5EF4-FFF2-40B4-BE49-F238E27FC236}">
                <a16:creationId xmlns:a16="http://schemas.microsoft.com/office/drawing/2014/main" id="{C7AA149D-6FC5-4B69-9A9E-9E789627F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305300"/>
            <a:ext cx="49339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6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内置日线回测</a:t>
            </a:r>
            <a:endParaRPr sz="16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2" name="文本框 431">
            <a:extLst xmlns:a="http://schemas.openxmlformats.org/drawingml/2006/main">
              <a:ext uri="{FF2B5EF4-FFF2-40B4-BE49-F238E27FC236}">
                <a16:creationId xmlns:a16="http://schemas.microsoft.com/office/drawing/2014/main" id="{524FFCCE-31CD-4FF7-A993-B45344A1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57725"/>
            <a:ext cx="49339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信号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T 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日收盘确认、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T+1 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开盘成交，计入佣金、印花税与滑点；日线无法还原的类型会明确提示，不给出估算结果。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3" name="文本框 432">
            <a:extLst xmlns:a="http://schemas.openxmlformats.org/drawingml/2006/main">
              <a:ext uri="{FF2B5EF4-FFF2-40B4-BE49-F238E27FC236}">
                <a16:creationId xmlns:a16="http://schemas.microsoft.com/office/drawing/2014/main" id="{7FE79820-D0F8-4C0F-89B5-40E313A5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4" name="文本框 433">
            <a:extLst xmlns:a="http://schemas.openxmlformats.org/drawingml/2006/main">
              <a:ext uri="{FF2B5EF4-FFF2-40B4-BE49-F238E27FC236}">
                <a16:creationId xmlns:a16="http://schemas.microsoft.com/office/drawing/2014/main" id="{4BAA8638-18B9-414A-B70B-752B2A9E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07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4064037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6" name="矩形 435">
            <a:extLst xmlns:a="http://schemas.openxmlformats.org/drawingml/2006/main">
              <a:ext uri="{FF2B5EF4-FFF2-40B4-BE49-F238E27FC236}">
                <a16:creationId xmlns:a16="http://schemas.microsoft.com/office/drawing/2014/main" id="{E7A7B477-F1F3-48BD-A1AD-7163A4995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37" name="矩形 436">
            <a:extLst xmlns:a="http://schemas.openxmlformats.org/drawingml/2006/main">
              <a:ext uri="{FF2B5EF4-FFF2-40B4-BE49-F238E27FC236}">
                <a16:creationId xmlns:a16="http://schemas.microsoft.com/office/drawing/2014/main" id="{7DD08A75-B929-42AD-8B74-E942D3048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38" name="文本框 437">
            <a:extLst xmlns:a="http://schemas.openxmlformats.org/drawingml/2006/main">
              <a:ext uri="{FF2B5EF4-FFF2-40B4-BE49-F238E27FC236}">
                <a16:creationId xmlns:a16="http://schemas.microsoft.com/office/drawing/2014/main" id="{F02C763E-BC64-46BA-84C4-FC489E84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12954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自动选股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9" name="圆角矩形 438">
            <a:extLst xmlns:a="http://schemas.openxmlformats.org/drawingml/2006/main">
              <a:ext uri="{FF2B5EF4-FFF2-40B4-BE49-F238E27FC236}">
                <a16:creationId xmlns:a16="http://schemas.microsoft.com/office/drawing/2014/main" id="{C29AF9F1-566A-4A43-BE3A-FD06751B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972800" cy="16764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460" name="图片 43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85467ac87b4bf3">
            <a:extLst>
              <a:ext uri="{96DAC541-7B7A-43D3-8B79-37D633B846F1}">
                <asvg:svgBlip xmlns:asvg="http://schemas.microsoft.com/office/drawing/2016/SVG/main" r:embed="R3ab62d177d3745e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1171575"/>
            <a:ext cx="10668000" cy="1428750"/>
          </a:xfrm>
          <a:prstGeom xmlns:a="http://schemas.openxmlformats.org/drawingml/2006/main" prst="rect">
            <a:avLst/>
          </a:prstGeom>
        </p:spPr>
      </p:pic>
      <p:sp>
        <p:nvSpPr>
          <p:cNvPr id="441" name="圆角矩形 440">
            <a:extLst xmlns:a="http://schemas.openxmlformats.org/drawingml/2006/main">
              <a:ext uri="{FF2B5EF4-FFF2-40B4-BE49-F238E27FC236}">
                <a16:creationId xmlns:a16="http://schemas.microsoft.com/office/drawing/2014/main" id="{6EA66906-E7A3-4826-8364-0321E3FF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911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42" name="文本框 441">
            <a:extLst xmlns:a="http://schemas.openxmlformats.org/drawingml/2006/main">
              <a:ext uri="{FF2B5EF4-FFF2-40B4-BE49-F238E27FC236}">
                <a16:creationId xmlns:a16="http://schemas.microsoft.com/office/drawing/2014/main" id="{F4DE966C-A7DD-4437-8AE0-D291D949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49339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六种入场模型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3" name="文本框 442">
            <a:extLst xmlns:a="http://schemas.openxmlformats.org/drawingml/2006/main">
              <a:ext uri="{FF2B5EF4-FFF2-40B4-BE49-F238E27FC236}">
                <a16:creationId xmlns:a16="http://schemas.microsoft.com/office/drawing/2014/main" id="{6CCA78C1-41A1-4A64-9145-B0282E8B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29000"/>
            <a:ext cx="49339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回踩增强、突破确认、趋势回踩、区间反弹、超跌反弹、市场广度动量，可按市场情况分别启用。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4" name="圆角矩形 443">
            <a:extLst xmlns:a="http://schemas.openxmlformats.org/drawingml/2006/main">
              <a:ext uri="{FF2B5EF4-FFF2-40B4-BE49-F238E27FC236}">
                <a16:creationId xmlns:a16="http://schemas.microsoft.com/office/drawing/2014/main" id="{14423D0E-F4A3-4D6E-B72E-2D4B4D2D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914650"/>
            <a:ext cx="53911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45" name="文本框 444">
            <a:extLst xmlns:a="http://schemas.openxmlformats.org/drawingml/2006/main">
              <a:ext uri="{FF2B5EF4-FFF2-40B4-BE49-F238E27FC236}">
                <a16:creationId xmlns:a16="http://schemas.microsoft.com/office/drawing/2014/main" id="{3E4FEE84-45C8-4545-9C8E-CA2A0205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05150"/>
            <a:ext cx="49339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分散与去重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6" name="文本框 445">
            <a:extLst xmlns:a="http://schemas.openxmlformats.org/drawingml/2006/main">
              <a:ext uri="{FF2B5EF4-FFF2-40B4-BE49-F238E27FC236}">
                <a16:creationId xmlns:a16="http://schemas.microsoft.com/office/drawing/2014/main" id="{D270B934-B8B8-4EE4-BCD7-D225C32C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429000"/>
            <a:ext cx="49339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支持行业分散限制、每行业候选上限与候选总数上限；通过相关性计算识别走势高度同步的股票并分组，避免重复买入同质标的。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7" name="圆角矩形 446">
            <a:extLst xmlns:a="http://schemas.openxmlformats.org/drawingml/2006/main">
              <a:ext uri="{FF2B5EF4-FFF2-40B4-BE49-F238E27FC236}">
                <a16:creationId xmlns:a16="http://schemas.microsoft.com/office/drawing/2014/main" id="{869A35D8-2A7A-4E2E-9B94-397D57370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53911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48" name="文本框 447">
            <a:extLst xmlns:a="http://schemas.openxmlformats.org/drawingml/2006/main">
              <a:ext uri="{FF2B5EF4-FFF2-40B4-BE49-F238E27FC236}">
                <a16:creationId xmlns:a16="http://schemas.microsoft.com/office/drawing/2014/main" id="{27D860F6-B1FF-406C-BD9D-788325DC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81550"/>
            <a:ext cx="49339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市场状态自适应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9" name="文本框 448">
            <a:extLst xmlns:a="http://schemas.openxmlformats.org/drawingml/2006/main">
              <a:ext uri="{FF2B5EF4-FFF2-40B4-BE49-F238E27FC236}">
                <a16:creationId xmlns:a16="http://schemas.microsoft.com/office/drawing/2014/main" id="{BF658896-313F-42C6-987D-BB204BF18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05400"/>
            <a:ext cx="49339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根据市场整体状态（普涨、修复、结构性、防守等）自动调整候选数量与下单金额规模。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0" name="圆角矩形 449">
            <a:extLst xmlns:a="http://schemas.openxmlformats.org/drawingml/2006/main">
              <a:ext uri="{FF2B5EF4-FFF2-40B4-BE49-F238E27FC236}">
                <a16:creationId xmlns:a16="http://schemas.microsoft.com/office/drawing/2014/main" id="{97C2B4F3-64F8-4750-A0F7-3B3F52D5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91050"/>
            <a:ext cx="53911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51" name="文本框 450">
            <a:extLst xmlns:a="http://schemas.openxmlformats.org/drawingml/2006/main">
              <a:ext uri="{FF2B5EF4-FFF2-40B4-BE49-F238E27FC236}">
                <a16:creationId xmlns:a16="http://schemas.microsoft.com/office/drawing/2014/main" id="{6E4C0EF8-8B15-4AF9-8197-EFFE4869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81550"/>
            <a:ext cx="49339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极端行情保守处理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2" name="文本框 451">
            <a:extLst xmlns:a="http://schemas.openxmlformats.org/drawingml/2006/main">
              <a:ext uri="{FF2B5EF4-FFF2-40B4-BE49-F238E27FC236}">
                <a16:creationId xmlns:a16="http://schemas.microsoft.com/office/drawing/2014/main" id="{FB4FCCF9-CB8D-4A81-9F9A-E6DCD10E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105400"/>
            <a:ext cx="49339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识别全市场大幅下挫等极端情形，自动进入保守模式，减少或暂停新的自动买入。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3" name="文本框 452">
            <a:extLst xmlns:a="http://schemas.openxmlformats.org/drawingml/2006/main">
              <a:ext uri="{FF2B5EF4-FFF2-40B4-BE49-F238E27FC236}">
                <a16:creationId xmlns:a16="http://schemas.microsoft.com/office/drawing/2014/main" id="{CD359730-F92D-49CC-BBD2-E5A866B9C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4" name="文本框 453">
            <a:extLst xmlns:a="http://schemas.openxmlformats.org/drawingml/2006/main">
              <a:ext uri="{FF2B5EF4-FFF2-40B4-BE49-F238E27FC236}">
                <a16:creationId xmlns:a16="http://schemas.microsoft.com/office/drawing/2014/main" id="{B4D989AC-26E8-4D1A-A0CC-8C64D66BF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08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36360989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A2137654-5E1F-4937-82D8-7D4DB165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FF2C4639-DC1B-4528-9F5A-436DED4A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1D8D7D5-02BA-4205-A79A-0BE4B4ED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38862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接入大模型带来的能力提升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737E46AD-6121-4D63-81AD-691F8CE8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9538CB62-71AF-4D97-AEAC-44A58AC9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76350"/>
            <a:ext cx="3238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73450251-6ABB-4A4D-A49A-E496F13C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1333500"/>
            <a:ext cx="1143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01B6FDE9-0D3B-43DB-8CED-BFC2D12F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314450"/>
            <a:ext cx="12001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自然语言交互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A834316D-A45C-4520-B8F6-9202EA9E2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33550"/>
            <a:ext cx="306705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用一句话描述交易想法即可生成策略草稿，不必逐一理解参数含义，降低上手门槛与使用成本。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76F1B4B-DB3D-4976-A65C-8AB16D1F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D18C991F-AFE1-4004-840D-296264BB5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276350"/>
            <a:ext cx="3238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57AA96C7-C1A3-45F6-AA39-F526C136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1333500"/>
            <a:ext cx="1143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文本框 22">
            <a:extLst xmlns:a="http://schemas.openxmlformats.org/drawingml/2006/main">
              <a:ext uri="{FF2B5EF4-FFF2-40B4-BE49-F238E27FC236}">
                <a16:creationId xmlns:a16="http://schemas.microsoft.com/office/drawing/2014/main" id="{7AA19444-EAE4-4795-B796-63888271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314450"/>
            <a:ext cx="140017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研判维度更丰富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4E1B1893-96A4-457C-877D-F5FB966E4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733550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在价格、均线等结构化指标之外，可综合市场广度、持仓结构、资金状况等信息一并分析。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F132E3DD-3D3D-4644-B278-F4B32B0C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562907B5-250C-43BB-B408-F58B6ACD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276350"/>
            <a:ext cx="3238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文本框 26">
            <a:extLst xmlns:a="http://schemas.openxmlformats.org/drawingml/2006/main">
              <a:ext uri="{FF2B5EF4-FFF2-40B4-BE49-F238E27FC236}">
                <a16:creationId xmlns:a16="http://schemas.microsoft.com/office/drawing/2014/main" id="{2AE19E90-4F2C-41FE-8C9D-9AFD8E9E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1333500"/>
            <a:ext cx="1143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文本框 27">
            <a:extLst xmlns:a="http://schemas.openxmlformats.org/drawingml/2006/main">
              <a:ext uri="{FF2B5EF4-FFF2-40B4-BE49-F238E27FC236}">
                <a16:creationId xmlns:a16="http://schemas.microsoft.com/office/drawing/2014/main" id="{BA31FC3C-D3CF-4BD5-A27F-0530B7A1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1314450"/>
            <a:ext cx="10001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决策可解释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A9E6E78E-6D21-452E-8F29-51E6D30C6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733550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对每笔未执行的交易给出可读的原因说明，便于事后复盘、排查与建立使用信任。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0C903E8A-F0F8-4356-AB86-722001C9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DC99F8B8-62AC-4889-AE66-8116F001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95725"/>
            <a:ext cx="3238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文本框 31">
            <a:extLst xmlns:a="http://schemas.openxmlformats.org/drawingml/2006/main">
              <a:ext uri="{FF2B5EF4-FFF2-40B4-BE49-F238E27FC236}">
                <a16:creationId xmlns:a16="http://schemas.microsoft.com/office/drawing/2014/main" id="{6E77CDED-E386-4632-8B9F-5226B71BD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952875"/>
            <a:ext cx="1143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文本框 32">
            <a:extLst xmlns:a="http://schemas.openxmlformats.org/drawingml/2006/main">
              <a:ext uri="{FF2B5EF4-FFF2-40B4-BE49-F238E27FC236}">
                <a16:creationId xmlns:a16="http://schemas.microsoft.com/office/drawing/2014/main" id="{FF36FD9C-6C5D-4908-8936-4B7A99E7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933825"/>
            <a:ext cx="12001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盘后持续研究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文本框 33">
            <a:extLst xmlns:a="http://schemas.openxmlformats.org/drawingml/2006/main">
              <a:ext uri="{FF2B5EF4-FFF2-40B4-BE49-F238E27FC236}">
                <a16:creationId xmlns:a16="http://schemas.microsoft.com/office/drawing/2014/main" id="{C79E1265-0012-430D-9A90-3155F510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52925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支持收盘后进行复盘与研究，把观察工作放在盘后，不占用交易时段的决策资源。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DCD2FFD9-163E-47A7-A57F-826A22F2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9FCF670E-7184-4DAD-A2FE-5F15ADCF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895725"/>
            <a:ext cx="3238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" name="文本框 36">
            <a:extLst xmlns:a="http://schemas.openxmlformats.org/drawingml/2006/main">
              <a:ext uri="{FF2B5EF4-FFF2-40B4-BE49-F238E27FC236}">
                <a16:creationId xmlns:a16="http://schemas.microsoft.com/office/drawing/2014/main" id="{5ADAF392-DB55-4B63-9520-17C27A84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952875"/>
            <a:ext cx="1143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文本框 37">
            <a:extLst xmlns:a="http://schemas.openxmlformats.org/drawingml/2006/main">
              <a:ext uri="{FF2B5EF4-FFF2-40B4-BE49-F238E27FC236}">
                <a16:creationId xmlns:a16="http://schemas.microsoft.com/office/drawing/2014/main" id="{8DBDC204-1EAC-4359-B366-FB12D27D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933825"/>
            <a:ext cx="18002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模型可选可换可离线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文本框 38">
            <a:extLst xmlns:a="http://schemas.openxmlformats.org/drawingml/2006/main">
              <a:ext uri="{FF2B5EF4-FFF2-40B4-BE49-F238E27FC236}">
                <a16:creationId xmlns:a16="http://schemas.microsoft.com/office/drawing/2014/main" id="{24747E0D-A318-4ECE-8273-61EE78D9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352925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多家预设加自定义接口可随时更换；在线模型全部不可用时回退本地规则，功能不中断。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554F4C3E-2013-42EA-BD42-B7D08754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EF3C7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1" name="圆角矩形 40">
            <a:extLst xmlns:a="http://schemas.openxmlformats.org/drawingml/2006/main">
              <a:ext uri="{FF2B5EF4-FFF2-40B4-BE49-F238E27FC236}">
                <a16:creationId xmlns:a16="http://schemas.microsoft.com/office/drawing/2014/main" id="{4AEE1443-EFE9-4FD9-BC4D-8ED19321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895725"/>
            <a:ext cx="3238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2" name="文本框 41">
            <a:extLst xmlns:a="http://schemas.openxmlformats.org/drawingml/2006/main">
              <a:ext uri="{FF2B5EF4-FFF2-40B4-BE49-F238E27FC236}">
                <a16:creationId xmlns:a16="http://schemas.microsoft.com/office/drawing/2014/main" id="{3018F112-8643-48D1-9873-A7486D06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3952875"/>
            <a:ext cx="1143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文本框 42">
            <a:extLst xmlns:a="http://schemas.openxmlformats.org/drawingml/2006/main">
              <a:ext uri="{FF2B5EF4-FFF2-40B4-BE49-F238E27FC236}">
                <a16:creationId xmlns:a16="http://schemas.microsoft.com/office/drawing/2014/main" id="{7E1B479C-7910-43DF-8B9F-EF8E07AB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933825"/>
            <a:ext cx="15430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边界不因</a:t>
            </a: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 AI </a:t>
            </a: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放宽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文本框 43">
            <a:extLst xmlns:a="http://schemas.openxmlformats.org/drawingml/2006/main">
              <a:ext uri="{FF2B5EF4-FFF2-40B4-BE49-F238E27FC236}">
                <a16:creationId xmlns:a16="http://schemas.microsoft.com/office/drawing/2014/main" id="{570A6471-220F-4FFD-A150-1521541E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352925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AI 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的建议与人工策略受同一套风控约束，产出默认为停用草稿，需用户确认后才可启用。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文本框 44">
            <a:extLst xmlns:a="http://schemas.openxmlformats.org/drawingml/2006/main">
              <a:ext uri="{FF2B5EF4-FFF2-40B4-BE49-F238E27FC236}">
                <a16:creationId xmlns:a16="http://schemas.microsoft.com/office/drawing/2014/main" id="{CC3C9392-1856-48A7-9020-29975EDC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文本框 45">
            <a:extLst xmlns:a="http://schemas.openxmlformats.org/drawingml/2006/main">
              <a:ext uri="{FF2B5EF4-FFF2-40B4-BE49-F238E27FC236}">
                <a16:creationId xmlns:a16="http://schemas.microsoft.com/office/drawing/2014/main" id="{BC2F9381-F08E-4F3F-B8B7-0E32F124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10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127223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EBEFC2E7-F9E7-431B-86E9-37C21411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634910F8-16C7-4F78-8F12-5F82F8B9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0" name="文本框 49">
            <a:extLst xmlns:a="http://schemas.openxmlformats.org/drawingml/2006/main">
              <a:ext uri="{FF2B5EF4-FFF2-40B4-BE49-F238E27FC236}">
                <a16:creationId xmlns:a16="http://schemas.microsoft.com/office/drawing/2014/main" id="{5A091190-8607-47ED-8362-867652680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32385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大模型参与决策的方式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圆角矩形 50">
            <a:extLst xmlns:a="http://schemas.openxmlformats.org/drawingml/2006/main">
              <a:ext uri="{FF2B5EF4-FFF2-40B4-BE49-F238E27FC236}">
                <a16:creationId xmlns:a16="http://schemas.microsoft.com/office/drawing/2014/main" id="{4534ED1C-5B9F-4FC9-A653-5D558F5E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2000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2" name="圆角矩形 51">
            <a:extLst xmlns:a="http://schemas.openxmlformats.org/drawingml/2006/main">
              <a:ext uri="{FF2B5EF4-FFF2-40B4-BE49-F238E27FC236}">
                <a16:creationId xmlns:a16="http://schemas.microsoft.com/office/drawing/2014/main" id="{34A5DCBC-2117-48D0-9EF3-2274E27D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19200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3" name="文本框 52">
            <a:extLst xmlns:a="http://schemas.openxmlformats.org/drawingml/2006/main">
              <a:ext uri="{FF2B5EF4-FFF2-40B4-BE49-F238E27FC236}">
                <a16:creationId xmlns:a16="http://schemas.microsoft.com/office/drawing/2014/main" id="{642B9EB6-19FD-4662-9FEE-606C5FCD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66825"/>
            <a:ext cx="95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2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文本框 53">
            <a:extLst xmlns:a="http://schemas.openxmlformats.org/drawingml/2006/main">
              <a:ext uri="{FF2B5EF4-FFF2-40B4-BE49-F238E27FC236}">
                <a16:creationId xmlns:a16="http://schemas.microsoft.com/office/drawing/2014/main" id="{476AF7FE-458A-4DF7-8CA3-DBCF8357C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19250"/>
            <a:ext cx="1695450" cy="219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42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数据采集</a:t>
            </a:r>
            <a:endParaRPr sz="142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文本框 54">
            <a:extLst xmlns:a="http://schemas.openxmlformats.org/drawingml/2006/main">
              <a:ext uri="{FF2B5EF4-FFF2-40B4-BE49-F238E27FC236}">
                <a16:creationId xmlns:a16="http://schemas.microsoft.com/office/drawing/2014/main" id="{D9B8D4A5-B640-4D65-962C-78846F78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14525"/>
            <a:ext cx="16954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汇总行情、持仓、资金与风控额度等结构化信息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04F1290C-A931-4D93-B962-B115D45EF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1047750"/>
            <a:ext cx="2000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7" name="圆角矩形 56">
            <a:extLst xmlns:a="http://schemas.openxmlformats.org/drawingml/2006/main">
              <a:ext uri="{FF2B5EF4-FFF2-40B4-BE49-F238E27FC236}">
                <a16:creationId xmlns:a16="http://schemas.microsoft.com/office/drawing/2014/main" id="{8484E470-470D-46D2-94A6-E94DF1D7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1219200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8" name="文本框 57">
            <a:extLst xmlns:a="http://schemas.openxmlformats.org/drawingml/2006/main">
              <a:ext uri="{FF2B5EF4-FFF2-40B4-BE49-F238E27FC236}">
                <a16:creationId xmlns:a16="http://schemas.microsoft.com/office/drawing/2014/main" id="{A1B515F9-A5D3-49F5-94DC-592C7818E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1266825"/>
            <a:ext cx="95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2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文本框 58">
            <a:extLst xmlns:a="http://schemas.openxmlformats.org/drawingml/2006/main">
              <a:ext uri="{FF2B5EF4-FFF2-40B4-BE49-F238E27FC236}">
                <a16:creationId xmlns:a16="http://schemas.microsoft.com/office/drawing/2014/main" id="{DC87B0BD-3A25-45A3-BC84-8093E2A0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1619250"/>
            <a:ext cx="1695450" cy="219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42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脱敏处理</a:t>
            </a:r>
            <a:endParaRPr sz="142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文本框 59">
            <a:extLst xmlns:a="http://schemas.openxmlformats.org/drawingml/2006/main">
              <a:ext uri="{FF2B5EF4-FFF2-40B4-BE49-F238E27FC236}">
                <a16:creationId xmlns:a16="http://schemas.microsoft.com/office/drawing/2014/main" id="{90F007CB-C9AF-46A9-BEC9-44F9DD8C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1914525"/>
            <a:ext cx="16954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去除账户、密码与身份信息，仅保留分析所需字段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圆角矩形 60">
            <a:extLst xmlns:a="http://schemas.openxmlformats.org/drawingml/2006/main">
              <a:ext uri="{FF2B5EF4-FFF2-40B4-BE49-F238E27FC236}">
                <a16:creationId xmlns:a16="http://schemas.microsoft.com/office/drawing/2014/main" id="{6D104157-087E-429A-A43D-35CE0951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1047750"/>
            <a:ext cx="2000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EFF6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2" name="圆角矩形 61">
            <a:extLst xmlns:a="http://schemas.openxmlformats.org/drawingml/2006/main">
              <a:ext uri="{FF2B5EF4-FFF2-40B4-BE49-F238E27FC236}">
                <a16:creationId xmlns:a16="http://schemas.microsoft.com/office/drawing/2014/main" id="{79D6F2F2-C866-4E27-B6F1-016F6D4A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219200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3" name="文本框 62">
            <a:extLst xmlns:a="http://schemas.openxmlformats.org/drawingml/2006/main">
              <a:ext uri="{FF2B5EF4-FFF2-40B4-BE49-F238E27FC236}">
                <a16:creationId xmlns:a16="http://schemas.microsoft.com/office/drawing/2014/main" id="{2B37F8F5-4C05-4524-B293-1DA7AC7B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1266825"/>
            <a:ext cx="95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2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文本框 63">
            <a:extLst xmlns:a="http://schemas.openxmlformats.org/drawingml/2006/main">
              <a:ext uri="{FF2B5EF4-FFF2-40B4-BE49-F238E27FC236}">
                <a16:creationId xmlns:a16="http://schemas.microsoft.com/office/drawing/2014/main" id="{97F27EC8-324D-42A1-9330-7805A5E3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619250"/>
            <a:ext cx="1695450" cy="219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42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模型分析</a:t>
            </a:r>
            <a:endParaRPr sz="142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5" name="文本框 64">
            <a:extLst xmlns:a="http://schemas.openxmlformats.org/drawingml/2006/main">
              <a:ext uri="{FF2B5EF4-FFF2-40B4-BE49-F238E27FC236}">
                <a16:creationId xmlns:a16="http://schemas.microsoft.com/office/drawing/2014/main" id="{97E6D437-517D-466A-8FFB-B388D634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914525"/>
            <a:ext cx="16954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调用所选模型，返回结构化结论与对应理由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圆角矩形 65">
            <a:extLst xmlns:a="http://schemas.openxmlformats.org/drawingml/2006/main">
              <a:ext uri="{FF2B5EF4-FFF2-40B4-BE49-F238E27FC236}">
                <a16:creationId xmlns:a16="http://schemas.microsoft.com/office/drawing/2014/main" id="{0DE73D49-82CB-4C61-834B-3E9F087DE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047750"/>
            <a:ext cx="2000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7" name="圆角矩形 66">
            <a:extLst xmlns:a="http://schemas.openxmlformats.org/drawingml/2006/main">
              <a:ext uri="{FF2B5EF4-FFF2-40B4-BE49-F238E27FC236}">
                <a16:creationId xmlns:a16="http://schemas.microsoft.com/office/drawing/2014/main" id="{4AAE983A-A295-4027-B1DE-A2237A64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219200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8" name="文本框 67">
            <a:extLst xmlns:a="http://schemas.openxmlformats.org/drawingml/2006/main">
              <a:ext uri="{FF2B5EF4-FFF2-40B4-BE49-F238E27FC236}">
                <a16:creationId xmlns:a16="http://schemas.microsoft.com/office/drawing/2014/main" id="{69287B75-3FDD-4DB7-A0A3-7A6BB506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266825"/>
            <a:ext cx="95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2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9" name="文本框 68">
            <a:extLst xmlns:a="http://schemas.openxmlformats.org/drawingml/2006/main">
              <a:ext uri="{FF2B5EF4-FFF2-40B4-BE49-F238E27FC236}">
                <a16:creationId xmlns:a16="http://schemas.microsoft.com/office/drawing/2014/main" id="{5BAEBE7B-6937-47FA-B310-9E42144A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619250"/>
            <a:ext cx="1695450" cy="219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42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风控校验</a:t>
            </a:r>
            <a:endParaRPr sz="142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文本框 69">
            <a:extLst xmlns:a="http://schemas.openxmlformats.org/drawingml/2006/main">
              <a:ext uri="{FF2B5EF4-FFF2-40B4-BE49-F238E27FC236}">
                <a16:creationId xmlns:a16="http://schemas.microsoft.com/office/drawing/2014/main" id="{2E1C43B1-D39C-4906-91EC-9474531F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914525"/>
            <a:ext cx="16954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额度、频率、价格、时段等规则逐一复核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圆角矩形 70">
            <a:extLst xmlns:a="http://schemas.openxmlformats.org/drawingml/2006/main">
              <a:ext uri="{FF2B5EF4-FFF2-40B4-BE49-F238E27FC236}">
                <a16:creationId xmlns:a16="http://schemas.microsoft.com/office/drawing/2014/main" id="{EFFE4346-DF7D-42D4-B947-E5B2EF68F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047750"/>
            <a:ext cx="2000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2" name="圆角矩形 71">
            <a:extLst xmlns:a="http://schemas.openxmlformats.org/drawingml/2006/main">
              <a:ext uri="{FF2B5EF4-FFF2-40B4-BE49-F238E27FC236}">
                <a16:creationId xmlns:a16="http://schemas.microsoft.com/office/drawing/2014/main" id="{9DC59189-66D8-48C6-BBD2-F7BBE24C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219200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3" name="文本框 72">
            <a:extLst xmlns:a="http://schemas.openxmlformats.org/drawingml/2006/main">
              <a:ext uri="{FF2B5EF4-FFF2-40B4-BE49-F238E27FC236}">
                <a16:creationId xmlns:a16="http://schemas.microsoft.com/office/drawing/2014/main" id="{C7FD09A7-472E-4FAC-8D74-B5DCDAF46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1266825"/>
            <a:ext cx="95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2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文本框 73">
            <a:extLst xmlns:a="http://schemas.openxmlformats.org/drawingml/2006/main">
              <a:ext uri="{FF2B5EF4-FFF2-40B4-BE49-F238E27FC236}">
                <a16:creationId xmlns:a16="http://schemas.microsoft.com/office/drawing/2014/main" id="{ADB2BEB0-936B-4C35-ADA5-811322B2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619250"/>
            <a:ext cx="1695450" cy="219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42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结果落地</a:t>
            </a:r>
            <a:endParaRPr sz="142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5" name="文本框 74">
            <a:extLst xmlns:a="http://schemas.openxmlformats.org/drawingml/2006/main">
              <a:ext uri="{FF2B5EF4-FFF2-40B4-BE49-F238E27FC236}">
                <a16:creationId xmlns:a16="http://schemas.microsoft.com/office/drawing/2014/main" id="{0BB4D667-62B7-46DC-B444-44853202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914525"/>
            <a:ext cx="16954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生成策略草稿或执行委托，全过程留痕可查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6" name="圆角矩形 75">
            <a:extLst xmlns:a="http://schemas.openxmlformats.org/drawingml/2006/main">
              <a:ext uri="{FF2B5EF4-FFF2-40B4-BE49-F238E27FC236}">
                <a16:creationId xmlns:a16="http://schemas.microsoft.com/office/drawing/2014/main" id="{E20BBF24-C860-43AA-AFFE-8784ABDF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3524250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7" name="矩形 76">
            <a:extLst xmlns:a="http://schemas.openxmlformats.org/drawingml/2006/main">
              <a:ext uri="{FF2B5EF4-FFF2-40B4-BE49-F238E27FC236}">
                <a16:creationId xmlns:a16="http://schemas.microsoft.com/office/drawing/2014/main" id="{DBBAC5E9-66D2-4B80-92C6-8E87B8036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4800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8" name="文本框 77">
            <a:extLst xmlns:a="http://schemas.openxmlformats.org/drawingml/2006/main">
              <a:ext uri="{FF2B5EF4-FFF2-40B4-BE49-F238E27FC236}">
                <a16:creationId xmlns:a16="http://schemas.microsoft.com/office/drawing/2014/main" id="{9430DCD4-547E-47ED-8EE0-6396C82F7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19450"/>
            <a:ext cx="31051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数据与隐私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9" name="文本框 78">
            <a:extLst xmlns:a="http://schemas.openxmlformats.org/drawingml/2006/main">
              <a:ext uri="{FF2B5EF4-FFF2-40B4-BE49-F238E27FC236}">
                <a16:creationId xmlns:a16="http://schemas.microsoft.com/office/drawing/2014/main" id="{575A7425-0368-4599-88C6-C8D1799E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43300"/>
            <a:ext cx="31051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外发内容不含账户与身份信息；密钥加密保存在本机凭据管理器，不写入配置文件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0" name="圆角矩形 79">
            <a:extLst xmlns:a="http://schemas.openxmlformats.org/drawingml/2006/main">
              <a:ext uri="{FF2B5EF4-FFF2-40B4-BE49-F238E27FC236}">
                <a16:creationId xmlns:a16="http://schemas.microsoft.com/office/drawing/2014/main" id="{9C941CE1-AED2-4317-BB06-B6A4AA721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857500"/>
            <a:ext cx="3524250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1" name="矩形 80">
            <a:extLst xmlns:a="http://schemas.openxmlformats.org/drawingml/2006/main">
              <a:ext uri="{FF2B5EF4-FFF2-40B4-BE49-F238E27FC236}">
                <a16:creationId xmlns:a16="http://schemas.microsoft.com/office/drawing/2014/main" id="{F195C680-9314-4E76-9369-202D86794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04800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2" name="文本框 81">
            <a:extLst xmlns:a="http://schemas.openxmlformats.org/drawingml/2006/main">
              <a:ext uri="{FF2B5EF4-FFF2-40B4-BE49-F238E27FC236}">
                <a16:creationId xmlns:a16="http://schemas.microsoft.com/office/drawing/2014/main" id="{2E781F02-9817-438C-BE78-322D5B59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219450"/>
            <a:ext cx="31051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调用调度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文本框 82">
            <a:extLst xmlns:a="http://schemas.openxmlformats.org/drawingml/2006/main">
              <a:ext uri="{FF2B5EF4-FFF2-40B4-BE49-F238E27FC236}">
                <a16:creationId xmlns:a16="http://schemas.microsoft.com/office/drawing/2014/main" id="{BAFC73A7-6DB2-4DEC-9AB0-8896E035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543300"/>
            <a:ext cx="31051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可按配置的节奏与频率上限调用，避开开盘集合竞价等行情密集时段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圆角矩形 83">
            <a:extLst xmlns:a="http://schemas.openxmlformats.org/drawingml/2006/main">
              <a:ext uri="{FF2B5EF4-FFF2-40B4-BE49-F238E27FC236}">
                <a16:creationId xmlns:a16="http://schemas.microsoft.com/office/drawing/2014/main" id="{04FFB3EB-5ABF-4C10-BEFE-D628EACF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857500"/>
            <a:ext cx="3524250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5" name="矩形 84">
            <a:extLst xmlns:a="http://schemas.openxmlformats.org/drawingml/2006/main">
              <a:ext uri="{FF2B5EF4-FFF2-40B4-BE49-F238E27FC236}">
                <a16:creationId xmlns:a16="http://schemas.microsoft.com/office/drawing/2014/main" id="{2F65D01B-14AC-4856-B6B8-6377BDA6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04800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6" name="文本框 85">
            <a:extLst xmlns:a="http://schemas.openxmlformats.org/drawingml/2006/main">
              <a:ext uri="{FF2B5EF4-FFF2-40B4-BE49-F238E27FC236}">
                <a16:creationId xmlns:a16="http://schemas.microsoft.com/office/drawing/2014/main" id="{0D3AA075-6B68-4A7F-96F0-EE4B6C9C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219450"/>
            <a:ext cx="31051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异常处理</a:t>
            </a:r>
            <a:endParaRPr sz="15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7" name="文本框 86">
            <a:extLst xmlns:a="http://schemas.openxmlformats.org/drawingml/2006/main">
              <a:ext uri="{FF2B5EF4-FFF2-40B4-BE49-F238E27FC236}">
                <a16:creationId xmlns:a16="http://schemas.microsoft.com/office/drawing/2014/main" id="{A1B628D5-E2E1-40C8-8796-77D100EE4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543300"/>
            <a:ext cx="31051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模型超时、返回异常或不可用时自动回退本地规则，主流程不中断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圆角矩形 87">
            <a:extLst xmlns:a="http://schemas.openxmlformats.org/drawingml/2006/main">
              <a:ext uri="{FF2B5EF4-FFF2-40B4-BE49-F238E27FC236}">
                <a16:creationId xmlns:a16="http://schemas.microsoft.com/office/drawing/2014/main" id="{B3B78C8B-5694-4F5A-97D6-6C9C4971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EF3C7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9" name="文本框 88">
            <a:extLst xmlns:a="http://schemas.openxmlformats.org/drawingml/2006/main">
              <a:ext uri="{FF2B5EF4-FFF2-40B4-BE49-F238E27FC236}">
                <a16:creationId xmlns:a16="http://schemas.microsoft.com/office/drawing/2014/main" id="{24233473-CF68-4EE4-992D-615888547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76850"/>
            <a:ext cx="10515600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7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大模型产出默认保存为停用状态的草稿，需用户确认后启用；</a:t>
            </a:r>
            <a:r>
              <a:rPr sz="127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AI </a:t>
            </a:r>
            <a:r>
              <a:rPr sz="127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建议与人工策略受同一套风控约束，不额外放开权限。</a:t>
            </a:r>
            <a:endParaRPr sz="127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0" name="文本框 89">
            <a:extLst xmlns:a="http://schemas.openxmlformats.org/drawingml/2006/main">
              <a:ext uri="{FF2B5EF4-FFF2-40B4-BE49-F238E27FC236}">
                <a16:creationId xmlns:a16="http://schemas.microsoft.com/office/drawing/2014/main" id="{7623DB35-A3CB-4F7F-84CF-A27043DB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1" name="文本框 90">
            <a:extLst xmlns:a="http://schemas.openxmlformats.org/drawingml/2006/main">
              <a:ext uri="{FF2B5EF4-FFF2-40B4-BE49-F238E27FC236}">
                <a16:creationId xmlns:a16="http://schemas.microsoft.com/office/drawing/2014/main" id="{3111858E-F340-4E93-A4ED-1BA43B72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11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107898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3" name="矩形 92">
            <a:extLst xmlns:a="http://schemas.openxmlformats.org/drawingml/2006/main">
              <a:ext uri="{FF2B5EF4-FFF2-40B4-BE49-F238E27FC236}">
                <a16:creationId xmlns:a16="http://schemas.microsoft.com/office/drawing/2014/main" id="{77670297-66F5-4468-94FD-512C5C61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4" name="矩形 93">
            <a:extLst xmlns:a="http://schemas.openxmlformats.org/drawingml/2006/main">
              <a:ext uri="{FF2B5EF4-FFF2-40B4-BE49-F238E27FC236}">
                <a16:creationId xmlns:a16="http://schemas.microsoft.com/office/drawing/2014/main" id="{A507088D-A200-4C36-8988-CA8A5296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5" name="文本框 94">
            <a:extLst xmlns:a="http://schemas.openxmlformats.org/drawingml/2006/main">
              <a:ext uri="{FF2B5EF4-FFF2-40B4-BE49-F238E27FC236}">
                <a16:creationId xmlns:a16="http://schemas.microsoft.com/office/drawing/2014/main" id="{CDC14412-092C-4CBD-8A4E-929F28B5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12954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交易通道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6" name="圆角矩形 95">
            <a:extLst xmlns:a="http://schemas.openxmlformats.org/drawingml/2006/main">
              <a:ext uri="{FF2B5EF4-FFF2-40B4-BE49-F238E27FC236}">
                <a16:creationId xmlns:a16="http://schemas.microsoft.com/office/drawing/2014/main" id="{276FA552-7F1C-4FDD-98D4-83039FF9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3524250" cy="37147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7" name="圆角矩形 96">
            <a:extLst xmlns:a="http://schemas.openxmlformats.org/drawingml/2006/main">
              <a:ext uri="{FF2B5EF4-FFF2-40B4-BE49-F238E27FC236}">
                <a16:creationId xmlns:a16="http://schemas.microsoft.com/office/drawing/2014/main" id="{62558729-141E-431F-80BC-B9B294C7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3524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8" name="文本框 97">
            <a:extLst xmlns:a="http://schemas.openxmlformats.org/drawingml/2006/main">
              <a:ext uri="{FF2B5EF4-FFF2-40B4-BE49-F238E27FC236}">
                <a16:creationId xmlns:a16="http://schemas.microsoft.com/office/drawing/2014/main" id="{FD0ED78C-3A8D-40ED-8E93-4C167188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200150"/>
            <a:ext cx="31051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QMT / 大QMT 券商量化终端</a:t>
            </a:r>
            <a:endParaRPr sz="157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9" name="文本框 98">
            <a:extLst xmlns:a="http://schemas.openxmlformats.org/drawingml/2006/main">
              <a:ext uri="{FF2B5EF4-FFF2-40B4-BE49-F238E27FC236}">
                <a16:creationId xmlns:a16="http://schemas.microsoft.com/office/drawing/2014/main" id="{A32BB30E-98E8-4BAE-8BB1-2ADC490B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09750"/>
            <a:ext cx="31051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支持小QMT与大QMT终端接入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" name="文本框 99">
            <a:extLst xmlns:a="http://schemas.openxmlformats.org/drawingml/2006/main">
              <a:ext uri="{FF2B5EF4-FFF2-40B4-BE49-F238E27FC236}">
                <a16:creationId xmlns:a16="http://schemas.microsoft.com/office/drawing/2014/main" id="{72F7DF7E-C312-4664-85DD-E6A02EDE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09800"/>
            <a:ext cx="31051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支持账户查询、报单、撤单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" name="文本框 100">
            <a:extLst xmlns:a="http://schemas.openxmlformats.org/drawingml/2006/main">
              <a:ext uri="{FF2B5EF4-FFF2-40B4-BE49-F238E27FC236}">
                <a16:creationId xmlns:a16="http://schemas.microsoft.com/office/drawing/2014/main" id="{48FFFD3D-FF2B-469E-AC5C-5CC787A4B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09850"/>
            <a:ext cx="31051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 fontScale="90550"/>
          </a:bodyPr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需用户已在券商开通相应权限，并在本机安装登录终端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2" name="圆角矩形 101">
            <a:extLst xmlns:a="http://schemas.openxmlformats.org/drawingml/2006/main">
              <a:ext uri="{FF2B5EF4-FFF2-40B4-BE49-F238E27FC236}">
                <a16:creationId xmlns:a16="http://schemas.microsoft.com/office/drawing/2014/main" id="{B075E52D-EEB7-4AD9-96A4-DE68D134F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047750"/>
            <a:ext cx="3524250" cy="37147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3" name="圆角矩形 102">
            <a:extLst xmlns:a="http://schemas.openxmlformats.org/drawingml/2006/main">
              <a:ext uri="{FF2B5EF4-FFF2-40B4-BE49-F238E27FC236}">
                <a16:creationId xmlns:a16="http://schemas.microsoft.com/office/drawing/2014/main" id="{5F218651-D4C4-466A-ADB5-FE98C72DF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047750"/>
            <a:ext cx="3524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4" name="文本框 103">
            <a:extLst xmlns:a="http://schemas.openxmlformats.org/drawingml/2006/main">
              <a:ext uri="{FF2B5EF4-FFF2-40B4-BE49-F238E27FC236}">
                <a16:creationId xmlns:a16="http://schemas.microsoft.com/office/drawing/2014/main" id="{6C7A4D85-7ADF-459B-930A-F1923742E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200150"/>
            <a:ext cx="31051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同花顺客户端</a:t>
            </a:r>
            <a:endParaRPr sz="157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5" name="文本框 104">
            <a:extLst xmlns:a="http://schemas.openxmlformats.org/drawingml/2006/main">
              <a:ext uri="{FF2B5EF4-FFF2-40B4-BE49-F238E27FC236}">
                <a16:creationId xmlns:a16="http://schemas.microsoft.com/office/drawing/2014/main" id="{77348183-CBF2-4F96-B532-B8CA80429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809750"/>
            <a:ext cx="31051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驱动本机已安装并登录的同花顺客户端下单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" name="文本框 105">
            <a:extLst xmlns:a="http://schemas.openxmlformats.org/drawingml/2006/main">
              <a:ext uri="{FF2B5EF4-FFF2-40B4-BE49-F238E27FC236}">
                <a16:creationId xmlns:a16="http://schemas.microsoft.com/office/drawing/2014/main" id="{4F5DDC02-D64B-4BFF-B4D1-4DB82E2B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209800"/>
            <a:ext cx="31051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支持验证码自动识别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" name="文本框 106">
            <a:extLst xmlns:a="http://schemas.openxmlformats.org/drawingml/2006/main">
              <a:ext uri="{FF2B5EF4-FFF2-40B4-BE49-F238E27FC236}">
                <a16:creationId xmlns:a16="http://schemas.microsoft.com/office/drawing/2014/main" id="{B92141C3-4399-483A-BE48-09BC4B01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609850"/>
            <a:ext cx="31051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识别失败时进入冷却期并提示，可人工介入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" name="圆角矩形 107">
            <a:extLst xmlns:a="http://schemas.openxmlformats.org/drawingml/2006/main">
              <a:ext uri="{FF2B5EF4-FFF2-40B4-BE49-F238E27FC236}">
                <a16:creationId xmlns:a16="http://schemas.microsoft.com/office/drawing/2014/main" id="{E85530AD-2B1D-48D1-9E0C-ECCB76453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047750"/>
            <a:ext cx="3524250" cy="37147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9" name="圆角矩形 108">
            <a:extLst xmlns:a="http://schemas.openxmlformats.org/drawingml/2006/main">
              <a:ext uri="{FF2B5EF4-FFF2-40B4-BE49-F238E27FC236}">
                <a16:creationId xmlns:a16="http://schemas.microsoft.com/office/drawing/2014/main" id="{CC0572B5-2F41-4899-8887-5EFBFFFD2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047750"/>
            <a:ext cx="3524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0" name="文本框 109">
            <a:extLst xmlns:a="http://schemas.openxmlformats.org/drawingml/2006/main">
              <a:ext uri="{FF2B5EF4-FFF2-40B4-BE49-F238E27FC236}">
                <a16:creationId xmlns:a16="http://schemas.microsoft.com/office/drawing/2014/main" id="{96CC5099-86E9-411D-A924-118FB0E8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200150"/>
            <a:ext cx="31051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模拟盘</a:t>
            </a:r>
            <a:endParaRPr sz="157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1" name="文本框 110">
            <a:extLst xmlns:a="http://schemas.openxmlformats.org/drawingml/2006/main">
              <a:ext uri="{FF2B5EF4-FFF2-40B4-BE49-F238E27FC236}">
                <a16:creationId xmlns:a16="http://schemas.microsoft.com/office/drawing/2014/main" id="{24AEAAE9-F51E-493B-AA7C-7C28C9365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809750"/>
            <a:ext cx="31051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内置模拟交易环境，用于功能验证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2" name="文本框 111">
            <a:extLst xmlns:a="http://schemas.openxmlformats.org/drawingml/2006/main">
              <a:ext uri="{FF2B5EF4-FFF2-40B4-BE49-F238E27FC236}">
                <a16:creationId xmlns:a16="http://schemas.microsoft.com/office/drawing/2014/main" id="{7FE90962-A1BD-4B59-B914-E48148553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09800"/>
            <a:ext cx="31051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含佣金、印花税、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T+1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与模拟成交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3" name="文本框 112">
            <a:extLst xmlns:a="http://schemas.openxmlformats.org/drawingml/2006/main">
              <a:ext uri="{FF2B5EF4-FFF2-40B4-BE49-F238E27FC236}">
                <a16:creationId xmlns:a16="http://schemas.microsoft.com/office/drawing/2014/main" id="{708B810C-6160-4AB5-BDF1-BED96E62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609850"/>
            <a:ext cx="31051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5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不涉及真实资金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圆角矩形 113">
            <a:extLst xmlns:a="http://schemas.openxmlformats.org/drawingml/2006/main">
              <a:ext uri="{FF2B5EF4-FFF2-40B4-BE49-F238E27FC236}">
                <a16:creationId xmlns:a16="http://schemas.microsoft.com/office/drawing/2014/main" id="{F5033298-A1D6-4E7B-8544-C680B14D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5" name="文本框 114">
            <a:extLst xmlns:a="http://schemas.openxmlformats.org/drawingml/2006/main">
              <a:ext uri="{FF2B5EF4-FFF2-40B4-BE49-F238E27FC236}">
                <a16:creationId xmlns:a16="http://schemas.microsoft.com/office/drawing/2014/main" id="{AEAF9E30-939B-4B14-8C26-76E2E398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72075"/>
            <a:ext cx="10477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65000"/>
              </a:lnSpc>
              <a:buNone/>
            </a:pPr>
            <a:r>
              <a:rPr sz="127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三种通道使用统一的交易接口，切换通道不影响已配置的策略与风控规则。</a:t>
            </a:r>
            <a:endParaRPr sz="127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6" name="文本框 115">
            <a:extLst xmlns:a="http://schemas.openxmlformats.org/drawingml/2006/main">
              <a:ext uri="{FF2B5EF4-FFF2-40B4-BE49-F238E27FC236}">
                <a16:creationId xmlns:a16="http://schemas.microsoft.com/office/drawing/2014/main" id="{D8B0B116-8166-4442-ABF7-AE118E43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53075"/>
            <a:ext cx="10477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65000"/>
              </a:lnSpc>
              <a:buNone/>
            </a:pPr>
            <a:r>
              <a:rPr sz="127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实盘或模拟取决于用户所选通道及其自身的账户登录状态，软件不代为决定。</a:t>
            </a:r>
            <a:endParaRPr sz="127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7" name="文本框 116">
            <a:extLst xmlns:a="http://schemas.openxmlformats.org/drawingml/2006/main">
              <a:ext uri="{FF2B5EF4-FFF2-40B4-BE49-F238E27FC236}">
                <a16:creationId xmlns:a16="http://schemas.microsoft.com/office/drawing/2014/main" id="{67815340-331F-4BEC-8A57-5F324A8CD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文本框 117">
            <a:extLst xmlns:a="http://schemas.openxmlformats.org/drawingml/2006/main">
              <a:ext uri="{FF2B5EF4-FFF2-40B4-BE49-F238E27FC236}">
                <a16:creationId xmlns:a16="http://schemas.microsoft.com/office/drawing/2014/main" id="{7241694A-F956-4CF2-869F-A84084DD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12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6212131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0" name="矩形 119">
            <a:extLst xmlns:a="http://schemas.openxmlformats.org/drawingml/2006/main">
              <a:ext uri="{FF2B5EF4-FFF2-40B4-BE49-F238E27FC236}">
                <a16:creationId xmlns:a16="http://schemas.microsoft.com/office/drawing/2014/main" id="{B38968C7-DD3D-4F3F-9276-A2D54EC8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1" name="矩形 120">
            <a:extLst xmlns:a="http://schemas.openxmlformats.org/drawingml/2006/main">
              <a:ext uri="{FF2B5EF4-FFF2-40B4-BE49-F238E27FC236}">
                <a16:creationId xmlns:a16="http://schemas.microsoft.com/office/drawing/2014/main" id="{638661AE-B3F8-4017-AA07-E77DD7E0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2" name="文本框 121">
            <a:extLst xmlns:a="http://schemas.openxmlformats.org/drawingml/2006/main">
              <a:ext uri="{FF2B5EF4-FFF2-40B4-BE49-F238E27FC236}">
                <a16:creationId xmlns:a16="http://schemas.microsoft.com/office/drawing/2014/main" id="{D6CC946D-21A8-46BF-839C-86E8CE3F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291465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交易执行与持仓管理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3" name="圆角矩形 122">
            <a:extLst xmlns:a="http://schemas.openxmlformats.org/drawingml/2006/main">
              <a:ext uri="{FF2B5EF4-FFF2-40B4-BE49-F238E27FC236}">
                <a16:creationId xmlns:a16="http://schemas.microsoft.com/office/drawing/2014/main" id="{77DB777A-1F36-4A99-B070-0B2D461F1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4" name="矩形 123">
            <a:extLst xmlns:a="http://schemas.openxmlformats.org/drawingml/2006/main">
              <a:ext uri="{FF2B5EF4-FFF2-40B4-BE49-F238E27FC236}">
                <a16:creationId xmlns:a16="http://schemas.microsoft.com/office/drawing/2014/main" id="{63F23570-FC0E-405E-AD3E-9C8B0F3E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7635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5" name="文本框 124">
            <a:extLst xmlns:a="http://schemas.openxmlformats.org/drawingml/2006/main">
              <a:ext uri="{FF2B5EF4-FFF2-40B4-BE49-F238E27FC236}">
                <a16:creationId xmlns:a16="http://schemas.microsoft.com/office/drawing/2014/main" id="{ED009918-9E0B-4746-870E-525FD3B7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47800"/>
            <a:ext cx="30670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报单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6" name="文本框 125">
            <a:extLst xmlns:a="http://schemas.openxmlformats.org/drawingml/2006/main">
              <a:ext uri="{FF2B5EF4-FFF2-40B4-BE49-F238E27FC236}">
                <a16:creationId xmlns:a16="http://schemas.microsoft.com/office/drawing/2014/main" id="{12CDD12B-F695-4829-A514-87E00DD7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支持限价申报，可按金额或股数下单，自动换算为合法的申报数量。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7" name="圆角矩形 126">
            <a:extLst xmlns:a="http://schemas.openxmlformats.org/drawingml/2006/main">
              <a:ext uri="{FF2B5EF4-FFF2-40B4-BE49-F238E27FC236}">
                <a16:creationId xmlns:a16="http://schemas.microsoft.com/office/drawing/2014/main" id="{5C939519-A9E5-4917-AA7F-7189E7648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8" name="矩形 127">
            <a:extLst xmlns:a="http://schemas.openxmlformats.org/drawingml/2006/main">
              <a:ext uri="{FF2B5EF4-FFF2-40B4-BE49-F238E27FC236}">
                <a16:creationId xmlns:a16="http://schemas.microsoft.com/office/drawing/2014/main" id="{97762F1B-198E-4E32-812C-F612FB3E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27635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9" name="文本框 128">
            <a:extLst xmlns:a="http://schemas.openxmlformats.org/drawingml/2006/main">
              <a:ext uri="{FF2B5EF4-FFF2-40B4-BE49-F238E27FC236}">
                <a16:creationId xmlns:a16="http://schemas.microsoft.com/office/drawing/2014/main" id="{1E4A324E-F69B-4322-AA49-A12191D1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447800"/>
            <a:ext cx="30670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自动撤单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0" name="文本框 129">
            <a:extLst xmlns:a="http://schemas.openxmlformats.org/drawingml/2006/main">
              <a:ext uri="{FF2B5EF4-FFF2-40B4-BE49-F238E27FC236}">
                <a16:creationId xmlns:a16="http://schemas.microsoft.com/office/drawing/2014/main" id="{140E3CCF-DD1D-472C-AD96-088A7C28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809750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挂单超过设定时间未成交可自动撤单并重试，未成交委托不长期占用额度。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1" name="圆角矩形 130">
            <a:extLst xmlns:a="http://schemas.openxmlformats.org/drawingml/2006/main">
              <a:ext uri="{FF2B5EF4-FFF2-40B4-BE49-F238E27FC236}">
                <a16:creationId xmlns:a16="http://schemas.microsoft.com/office/drawing/2014/main" id="{6D11417B-B6DA-480F-9425-57797C1E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047750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2" name="矩形 131">
            <a:extLst xmlns:a="http://schemas.openxmlformats.org/drawingml/2006/main">
              <a:ext uri="{FF2B5EF4-FFF2-40B4-BE49-F238E27FC236}">
                <a16:creationId xmlns:a16="http://schemas.microsoft.com/office/drawing/2014/main" id="{895E6E12-0B4D-42D6-96E5-68D39FF6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27635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3" name="文本框 132">
            <a:extLst xmlns:a="http://schemas.openxmlformats.org/drawingml/2006/main">
              <a:ext uri="{FF2B5EF4-FFF2-40B4-BE49-F238E27FC236}">
                <a16:creationId xmlns:a16="http://schemas.microsoft.com/office/drawing/2014/main" id="{CF1E85B1-71BB-45FE-8086-DA5F8813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447800"/>
            <a:ext cx="30670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持仓监控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4" name="文本框 133">
            <a:extLst xmlns:a="http://schemas.openxmlformats.org/drawingml/2006/main">
              <a:ext uri="{FF2B5EF4-FFF2-40B4-BE49-F238E27FC236}">
                <a16:creationId xmlns:a16="http://schemas.microsoft.com/office/drawing/2014/main" id="{C6874481-F987-4E74-927C-DA57F5EE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809750"/>
            <a:ext cx="306705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持续巡检持仓，按配置的止盈、止损、减仓规则分层退出；退出信号需连续多次确认后执行。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5" name="圆角矩形 134">
            <a:extLst xmlns:a="http://schemas.openxmlformats.org/drawingml/2006/main">
              <a:ext uri="{FF2B5EF4-FFF2-40B4-BE49-F238E27FC236}">
                <a16:creationId xmlns:a16="http://schemas.microsoft.com/office/drawing/2014/main" id="{909F84B1-22DE-47DC-A7DA-8EEC367E5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6" name="矩形 135">
            <a:extLst xmlns:a="http://schemas.openxmlformats.org/drawingml/2006/main">
              <a:ext uri="{FF2B5EF4-FFF2-40B4-BE49-F238E27FC236}">
                <a16:creationId xmlns:a16="http://schemas.microsoft.com/office/drawing/2014/main" id="{4E113559-0053-42F2-8EDB-EA63CD2B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95725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7" name="文本框 136">
            <a:extLst xmlns:a="http://schemas.openxmlformats.org/drawingml/2006/main">
              <a:ext uri="{FF2B5EF4-FFF2-40B4-BE49-F238E27FC236}">
                <a16:creationId xmlns:a16="http://schemas.microsoft.com/office/drawing/2014/main" id="{AAE0F51B-7056-480C-8A5F-D998B70E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67175"/>
            <a:ext cx="30670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清仓与托管标记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8" name="文本框 137">
            <a:extLst xmlns:a="http://schemas.openxmlformats.org/drawingml/2006/main">
              <a:ext uri="{FF2B5EF4-FFF2-40B4-BE49-F238E27FC236}">
                <a16:creationId xmlns:a16="http://schemas.microsoft.com/office/drawing/2014/main" id="{8FE6DCA9-3084-439F-8A9C-A826CEAEC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29125"/>
            <a:ext cx="3067050" cy="885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支持一键清仓与风险触发的紧急清仓；区分手动建仓与系统托管持仓，仅对托管持仓自动退出。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9" name="圆角矩形 138">
            <a:extLst xmlns:a="http://schemas.openxmlformats.org/drawingml/2006/main">
              <a:ext uri="{FF2B5EF4-FFF2-40B4-BE49-F238E27FC236}">
                <a16:creationId xmlns:a16="http://schemas.microsoft.com/office/drawing/2014/main" id="{76E87932-AA2D-4F2B-8A2E-80A33CD0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0" name="矩形 139">
            <a:extLst xmlns:a="http://schemas.openxmlformats.org/drawingml/2006/main">
              <a:ext uri="{FF2B5EF4-FFF2-40B4-BE49-F238E27FC236}">
                <a16:creationId xmlns:a16="http://schemas.microsoft.com/office/drawing/2014/main" id="{94099BF3-3DC7-4E24-A6DE-97B7A835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895725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1" name="文本框 140">
            <a:extLst xmlns:a="http://schemas.openxmlformats.org/drawingml/2006/main">
              <a:ext uri="{FF2B5EF4-FFF2-40B4-BE49-F238E27FC236}">
                <a16:creationId xmlns:a16="http://schemas.microsoft.com/office/drawing/2014/main" id="{6FCC6C60-45F0-4930-8D84-37CFC0E8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067175"/>
            <a:ext cx="30670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委托对账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2" name="文本框 141">
            <a:extLst xmlns:a="http://schemas.openxmlformats.org/drawingml/2006/main">
              <a:ext uri="{FF2B5EF4-FFF2-40B4-BE49-F238E27FC236}">
                <a16:creationId xmlns:a16="http://schemas.microsoft.com/office/drawing/2014/main" id="{930568D6-DC3F-4491-A5C1-6FA87D69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429125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对报单结果与券商返回进行核对，避免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"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认为已成交但实际废单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"</a:t>
            </a: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的情况。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3" name="圆角矩形 142">
            <a:extLst xmlns:a="http://schemas.openxmlformats.org/drawingml/2006/main">
              <a:ext uri="{FF2B5EF4-FFF2-40B4-BE49-F238E27FC236}">
                <a16:creationId xmlns:a16="http://schemas.microsoft.com/office/drawing/2014/main" id="{D6B1F670-82D4-4249-8BE6-08782BB3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667125"/>
            <a:ext cx="3524250" cy="2428875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4" name="矩形 143">
            <a:extLst xmlns:a="http://schemas.openxmlformats.org/drawingml/2006/main">
              <a:ext uri="{FF2B5EF4-FFF2-40B4-BE49-F238E27FC236}">
                <a16:creationId xmlns:a16="http://schemas.microsoft.com/office/drawing/2014/main" id="{7F5A68D4-BEA3-401E-A4B8-03871FC5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895725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5" name="文本框 144">
            <a:extLst xmlns:a="http://schemas.openxmlformats.org/drawingml/2006/main">
              <a:ext uri="{FF2B5EF4-FFF2-40B4-BE49-F238E27FC236}">
                <a16:creationId xmlns:a16="http://schemas.microsoft.com/office/drawing/2014/main" id="{49FBDAC7-1B1C-47A8-B471-3C992ADC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67175"/>
            <a:ext cx="30670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权限识别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6" name="文本框 145">
            <a:extLst xmlns:a="http://schemas.openxmlformats.org/drawingml/2006/main">
              <a:ext uri="{FF2B5EF4-FFF2-40B4-BE49-F238E27FC236}">
                <a16:creationId xmlns:a16="http://schemas.microsoft.com/office/drawing/2014/main" id="{C99708D7-5912-47DF-B54A-DF97C4F3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29125"/>
            <a:ext cx="30670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若某板块（如科创板、北交所）不具备交易权限，系统记录后不再重复尝试。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7" name="文本框 146">
            <a:extLst xmlns:a="http://schemas.openxmlformats.org/drawingml/2006/main">
              <a:ext uri="{FF2B5EF4-FFF2-40B4-BE49-F238E27FC236}">
                <a16:creationId xmlns:a16="http://schemas.microsoft.com/office/drawing/2014/main" id="{A087EF54-9986-412D-9C31-2A3D08735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8" name="文本框 147">
            <a:extLst xmlns:a="http://schemas.openxmlformats.org/drawingml/2006/main">
              <a:ext uri="{FF2B5EF4-FFF2-40B4-BE49-F238E27FC236}">
                <a16:creationId xmlns:a16="http://schemas.microsoft.com/office/drawing/2014/main" id="{5DADC9F0-62BF-4D5F-8218-4002F24B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13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7744996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0" name="矩形 149">
            <a:extLst xmlns:a="http://schemas.openxmlformats.org/drawingml/2006/main">
              <a:ext uri="{FF2B5EF4-FFF2-40B4-BE49-F238E27FC236}">
                <a16:creationId xmlns:a16="http://schemas.microsoft.com/office/drawing/2014/main" id="{4F4FE707-DABE-42D5-863B-B2DCEF730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1" name="矩形 150">
            <a:extLst xmlns:a="http://schemas.openxmlformats.org/drawingml/2006/main">
              <a:ext uri="{FF2B5EF4-FFF2-40B4-BE49-F238E27FC236}">
                <a16:creationId xmlns:a16="http://schemas.microsoft.com/office/drawing/2014/main" id="{30AC19AE-BB45-4F3D-8298-2A98C4E2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2" name="文本框 151">
            <a:extLst xmlns:a="http://schemas.openxmlformats.org/drawingml/2006/main">
              <a:ext uri="{FF2B5EF4-FFF2-40B4-BE49-F238E27FC236}">
                <a16:creationId xmlns:a16="http://schemas.microsoft.com/office/drawing/2014/main" id="{3B73FDB6-52CD-48A8-A5C1-87058E76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12954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风险控制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3" name="圆角矩形 152">
            <a:extLst xmlns:a="http://schemas.openxmlformats.org/drawingml/2006/main">
              <a:ext uri="{FF2B5EF4-FFF2-40B4-BE49-F238E27FC236}">
                <a16:creationId xmlns:a16="http://schemas.microsoft.com/office/drawing/2014/main" id="{4FF9895F-AD97-4F26-B2F9-BE2C5A50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2609850" cy="4286250"/>
          </a:xfrm>
          <a:prstGeom xmlns:a="http://schemas.openxmlformats.org/drawingml/2006/main" prst="roundRect">
            <a:avLst>
              <a:gd name="adj" fmla="val 4380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4" name="圆角矩形 153">
            <a:extLst xmlns:a="http://schemas.openxmlformats.org/drawingml/2006/main">
              <a:ext uri="{FF2B5EF4-FFF2-40B4-BE49-F238E27FC236}">
                <a16:creationId xmlns:a16="http://schemas.microsoft.com/office/drawing/2014/main" id="{AC5E524E-3F44-44B8-B1A8-8B5CF3FF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38250"/>
            <a:ext cx="2228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5" name="文本框 154">
            <a:extLst xmlns:a="http://schemas.openxmlformats.org/drawingml/2006/main">
              <a:ext uri="{FF2B5EF4-FFF2-40B4-BE49-F238E27FC236}">
                <a16:creationId xmlns:a16="http://schemas.microsoft.com/office/drawing/2014/main" id="{77A274DB-F375-4BED-BA2C-FCD824019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1343025"/>
            <a:ext cx="8572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组合与账户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6" name="文本框 155">
            <a:extLst xmlns:a="http://schemas.openxmlformats.org/drawingml/2006/main">
              <a:ext uri="{FF2B5EF4-FFF2-40B4-BE49-F238E27FC236}">
                <a16:creationId xmlns:a16="http://schemas.microsoft.com/office/drawing/2014/main" id="{8FDE0F19-55DD-4172-A899-F25E9ACC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097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单只股票仓位上限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15%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7" name="文本框 156">
            <a:extLst xmlns:a="http://schemas.openxmlformats.org/drawingml/2006/main">
              <a:ext uri="{FF2B5EF4-FFF2-40B4-BE49-F238E27FC236}">
                <a16:creationId xmlns:a16="http://schemas.microsoft.com/office/drawing/2014/main" id="{7CF94297-817B-4580-918B-213F220D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26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总仓位上限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80%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8" name="文本框 157">
            <a:extLst xmlns:a="http://schemas.openxmlformats.org/drawingml/2006/main">
              <a:ext uri="{FF2B5EF4-FFF2-40B4-BE49-F238E27FC236}">
                <a16:creationId xmlns:a16="http://schemas.microsoft.com/office/drawing/2014/main" id="{9DB2112F-5D8E-4874-A03B-3293DAD88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955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最大持仓数量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10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只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9" name="文本框 158">
            <a:extLst xmlns:a="http://schemas.openxmlformats.org/drawingml/2006/main">
              <a:ext uri="{FF2B5EF4-FFF2-40B4-BE49-F238E27FC236}">
                <a16:creationId xmlns:a16="http://schemas.microsoft.com/office/drawing/2014/main" id="{C6C2D340-9536-4C38-A1CD-08C7843B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384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单一行业持仓上限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只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0" name="文本框 159">
            <a:extLst xmlns:a="http://schemas.openxmlformats.org/drawingml/2006/main">
              <a:ext uri="{FF2B5EF4-FFF2-40B4-BE49-F238E27FC236}">
                <a16:creationId xmlns:a16="http://schemas.microsoft.com/office/drawing/2014/main" id="{AB06D821-F2D5-4B18-994E-563976B60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813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单日最大亏损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3%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1" name="文本框 160">
            <a:extLst xmlns:a="http://schemas.openxmlformats.org/drawingml/2006/main">
              <a:ext uri="{FF2B5EF4-FFF2-40B4-BE49-F238E27FC236}">
                <a16:creationId xmlns:a16="http://schemas.microsoft.com/office/drawing/2014/main" id="{17E0425E-5973-4B3A-9009-2C8FDBAF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242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账户最大回撤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12%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2" name="文本框 161">
            <a:extLst xmlns:a="http://schemas.openxmlformats.org/drawingml/2006/main">
              <a:ext uri="{FF2B5EF4-FFF2-40B4-BE49-F238E27FC236}">
                <a16:creationId xmlns:a16="http://schemas.microsoft.com/office/drawing/2014/main" id="{C1171C2A-3720-41C0-BEED-2F5BAD42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671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每日报单上限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50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笔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3" name="文本框 162">
            <a:extLst xmlns:a="http://schemas.openxmlformats.org/drawingml/2006/main">
              <a:ext uri="{FF2B5EF4-FFF2-40B4-BE49-F238E27FC236}">
                <a16:creationId xmlns:a16="http://schemas.microsoft.com/office/drawing/2014/main" id="{F619FB4E-90E2-4373-8FE0-8CD575924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100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同向报单间隔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120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秒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4" name="圆角矩形 163">
            <a:extLst xmlns:a="http://schemas.openxmlformats.org/drawingml/2006/main">
              <a:ext uri="{FF2B5EF4-FFF2-40B4-BE49-F238E27FC236}">
                <a16:creationId xmlns:a16="http://schemas.microsoft.com/office/drawing/2014/main" id="{7A3A0BED-B586-424B-B0F7-5AEBECB5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047750"/>
            <a:ext cx="2609850" cy="4286250"/>
          </a:xfrm>
          <a:prstGeom xmlns:a="http://schemas.openxmlformats.org/drawingml/2006/main" prst="roundRect">
            <a:avLst>
              <a:gd name="adj" fmla="val 4380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5" name="圆角矩形 164">
            <a:extLst xmlns:a="http://schemas.openxmlformats.org/drawingml/2006/main">
              <a:ext uri="{FF2B5EF4-FFF2-40B4-BE49-F238E27FC236}">
                <a16:creationId xmlns:a16="http://schemas.microsoft.com/office/drawing/2014/main" id="{C35A02EE-DBD5-41DA-A727-55D6945CF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1238250"/>
            <a:ext cx="2228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6" name="文本框 165">
            <a:extLst xmlns:a="http://schemas.openxmlformats.org/drawingml/2006/main">
              <a:ext uri="{FF2B5EF4-FFF2-40B4-BE49-F238E27FC236}">
                <a16:creationId xmlns:a16="http://schemas.microsoft.com/office/drawing/2014/main" id="{2533BA1E-4E7C-4F11-BD0F-72DC00AF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343025"/>
            <a:ext cx="8572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行情与价格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7" name="文本框 166">
            <a:extLst xmlns:a="http://schemas.openxmlformats.org/drawingml/2006/main">
              <a:ext uri="{FF2B5EF4-FFF2-40B4-BE49-F238E27FC236}">
                <a16:creationId xmlns:a16="http://schemas.microsoft.com/office/drawing/2014/main" id="{F74D433B-940C-42E7-81EF-9C8C589A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1809750"/>
            <a:ext cx="22288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行情缺失、过期或时间戳异常时不予报单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8" name="文本框 167">
            <a:extLst xmlns:a="http://schemas.openxmlformats.org/drawingml/2006/main">
              <a:ext uri="{FF2B5EF4-FFF2-40B4-BE49-F238E27FC236}">
                <a16:creationId xmlns:a16="http://schemas.microsoft.com/office/drawing/2014/main" id="{94A551D7-F0BF-465F-B8C1-BA3530CED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0030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价格跳变异常时不予报单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9" name="文本框 168">
            <a:extLst xmlns:a="http://schemas.openxmlformats.org/drawingml/2006/main">
              <a:ext uri="{FF2B5EF4-FFF2-40B4-BE49-F238E27FC236}">
                <a16:creationId xmlns:a16="http://schemas.microsoft.com/office/drawing/2014/main" id="{0AE3CD12-94A8-4DA3-A83B-38160193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74320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涨停不买入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0" name="文本框 169">
            <a:extLst xmlns:a="http://schemas.openxmlformats.org/drawingml/2006/main">
              <a:ext uri="{FF2B5EF4-FFF2-40B4-BE49-F238E27FC236}">
                <a16:creationId xmlns:a16="http://schemas.microsoft.com/office/drawing/2014/main" id="{81D78229-B344-4513-98B1-A0383CBD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08610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买入价格带滑点保护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1" name="文本框 170">
            <a:extLst xmlns:a="http://schemas.openxmlformats.org/drawingml/2006/main">
              <a:ext uri="{FF2B5EF4-FFF2-40B4-BE49-F238E27FC236}">
                <a16:creationId xmlns:a16="http://schemas.microsoft.com/office/drawing/2014/main" id="{FE2B4F7B-B5C8-481C-94D7-F358D968B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42900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卖出不擅自下调委托价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2" name="圆角矩形 171">
            <a:extLst xmlns:a="http://schemas.openxmlformats.org/drawingml/2006/main">
              <a:ext uri="{FF2B5EF4-FFF2-40B4-BE49-F238E27FC236}">
                <a16:creationId xmlns:a16="http://schemas.microsoft.com/office/drawing/2014/main" id="{8BC9DFA1-64E1-432B-ACDA-CF01024C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047750"/>
            <a:ext cx="2609850" cy="4286250"/>
          </a:xfrm>
          <a:prstGeom xmlns:a="http://schemas.openxmlformats.org/drawingml/2006/main" prst="roundRect">
            <a:avLst>
              <a:gd name="adj" fmla="val 4380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3" name="圆角矩形 172">
            <a:extLst xmlns:a="http://schemas.openxmlformats.org/drawingml/2006/main">
              <a:ext uri="{FF2B5EF4-FFF2-40B4-BE49-F238E27FC236}">
                <a16:creationId xmlns:a16="http://schemas.microsoft.com/office/drawing/2014/main" id="{F3CF0AB9-DD06-46E4-9C25-D4C1F3CC8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238250"/>
            <a:ext cx="2228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4" name="文本框 173">
            <a:extLst xmlns:a="http://schemas.openxmlformats.org/drawingml/2006/main">
              <a:ext uri="{FF2B5EF4-FFF2-40B4-BE49-F238E27FC236}">
                <a16:creationId xmlns:a16="http://schemas.microsoft.com/office/drawing/2014/main" id="{BFD1B227-83D0-43DF-BE75-F4B1C353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1343025"/>
            <a:ext cx="6858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交易规则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5" name="文本框 174">
            <a:extLst xmlns:a="http://schemas.openxmlformats.org/drawingml/2006/main">
              <a:ext uri="{FF2B5EF4-FFF2-40B4-BE49-F238E27FC236}">
                <a16:creationId xmlns:a16="http://schemas.microsoft.com/office/drawing/2014/main" id="{12C158A0-AF1A-459A-AE7B-ECCE4F108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8097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交易时段分阶段统一管理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6" name="文本框 175">
            <a:extLst xmlns:a="http://schemas.openxmlformats.org/drawingml/2006/main">
              <a:ext uri="{FF2B5EF4-FFF2-40B4-BE49-F238E27FC236}">
                <a16:creationId xmlns:a16="http://schemas.microsoft.com/office/drawing/2014/main" id="{FDEA6657-4957-4566-9CD2-50A4C115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1526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正确处理不可撤单时段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7" name="文本框 176">
            <a:extLst xmlns:a="http://schemas.openxmlformats.org/drawingml/2006/main">
              <a:ext uri="{FF2B5EF4-FFF2-40B4-BE49-F238E27FC236}">
                <a16:creationId xmlns:a16="http://schemas.microsoft.com/office/drawing/2014/main" id="{40BF289E-075A-4232-8C6F-687A27BA8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955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涨跌幅限制按板块识别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8" name="文本框 177">
            <a:extLst xmlns:a="http://schemas.openxmlformats.org/drawingml/2006/main">
              <a:ext uri="{FF2B5EF4-FFF2-40B4-BE49-F238E27FC236}">
                <a16:creationId xmlns:a16="http://schemas.microsoft.com/office/drawing/2014/main" id="{C83ADCE8-6800-40A8-B0C7-7FDC84263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8384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申报数量按板块规范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9" name="文本框 178">
            <a:extLst xmlns:a="http://schemas.openxmlformats.org/drawingml/2006/main">
              <a:ext uri="{FF2B5EF4-FFF2-40B4-BE49-F238E27FC236}">
                <a16:creationId xmlns:a16="http://schemas.microsoft.com/office/drawing/2014/main" id="{6FCD4DA5-FF51-4725-877D-6B652E81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1813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委托价格按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0.01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元归一化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0" name="圆角矩形 179">
            <a:extLst xmlns:a="http://schemas.openxmlformats.org/drawingml/2006/main">
              <a:ext uri="{FF2B5EF4-FFF2-40B4-BE49-F238E27FC236}">
                <a16:creationId xmlns:a16="http://schemas.microsoft.com/office/drawing/2014/main" id="{BB0AD6E5-B128-48BE-ADB0-E6885AF2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047750"/>
            <a:ext cx="2609850" cy="4286250"/>
          </a:xfrm>
          <a:prstGeom xmlns:a="http://schemas.openxmlformats.org/drawingml/2006/main" prst="roundRect">
            <a:avLst>
              <a:gd name="adj" fmla="val 4380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1" name="圆角矩形 180">
            <a:extLst xmlns:a="http://schemas.openxmlformats.org/drawingml/2006/main">
              <a:ext uri="{FF2B5EF4-FFF2-40B4-BE49-F238E27FC236}">
                <a16:creationId xmlns:a16="http://schemas.microsoft.com/office/drawing/2014/main" id="{D07DCA87-F956-45E0-B948-FA58D1B41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238250"/>
            <a:ext cx="2228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2" name="文本框 181">
            <a:extLst xmlns:a="http://schemas.openxmlformats.org/drawingml/2006/main">
              <a:ext uri="{FF2B5EF4-FFF2-40B4-BE49-F238E27FC236}">
                <a16:creationId xmlns:a16="http://schemas.microsoft.com/office/drawing/2014/main" id="{09F68490-6F58-42D3-B020-A10E037C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343025"/>
            <a:ext cx="8572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基本面过滤</a:t>
            </a:r>
            <a:endParaRPr sz="13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3" name="文本框 182">
            <a:extLst xmlns:a="http://schemas.openxmlformats.org/drawingml/2006/main">
              <a:ext uri="{FF2B5EF4-FFF2-40B4-BE49-F238E27FC236}">
                <a16:creationId xmlns:a16="http://schemas.microsoft.com/office/drawing/2014/main" id="{E0377DAE-980F-4AF4-8A03-FA112A23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8097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存在重大公告的标的予以过滤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4" name="文本框 183">
            <a:extLst xmlns:a="http://schemas.openxmlformats.org/drawingml/2006/main">
              <a:ext uri="{FF2B5EF4-FFF2-40B4-BE49-F238E27FC236}">
                <a16:creationId xmlns:a16="http://schemas.microsoft.com/office/drawing/2014/main" id="{7A866DF7-949D-43F3-B6E3-B8DDC6F3B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152650"/>
            <a:ext cx="22288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按净利润、现金流等财务指标做质量过滤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5" name="文本框 184">
            <a:extLst xmlns:a="http://schemas.openxmlformats.org/drawingml/2006/main">
              <a:ext uri="{FF2B5EF4-FFF2-40B4-BE49-F238E27FC236}">
                <a16:creationId xmlns:a16="http://schemas.microsoft.com/office/drawing/2014/main" id="{754C1ADE-F14B-42F6-8824-8A0E6090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743200"/>
            <a:ext cx="222885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数据获取失败时按放行处理并记录提醒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6" name="文本框 185">
            <a:extLst xmlns:a="http://schemas.openxmlformats.org/drawingml/2006/main">
              <a:ext uri="{FF2B5EF4-FFF2-40B4-BE49-F238E27FC236}">
                <a16:creationId xmlns:a16="http://schemas.microsoft.com/office/drawing/2014/main" id="{F909030A-DF49-49CD-BA7A-FD70BA747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333750"/>
            <a:ext cx="222885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55000"/>
              </a:lnSpc>
              <a:buNone/>
            </a:pP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仅明确的重大不利信息才拦截买入</a:t>
            </a:r>
            <a:endParaRPr sz="105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7" name="圆角矩形 186">
            <a:extLst xmlns:a="http://schemas.openxmlformats.org/drawingml/2006/main">
              <a:ext uri="{FF2B5EF4-FFF2-40B4-BE49-F238E27FC236}">
                <a16:creationId xmlns:a16="http://schemas.microsoft.com/office/drawing/2014/main" id="{D3726182-C8A3-41AA-B945-6A5E4BC06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EF3C7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8" name="文本框 187">
            <a:extLst xmlns:a="http://schemas.openxmlformats.org/drawingml/2006/main">
              <a:ext uri="{FF2B5EF4-FFF2-40B4-BE49-F238E27FC236}">
                <a16:creationId xmlns:a16="http://schemas.microsoft.com/office/drawing/2014/main" id="{C27581B5-CCFF-47F3-A42F-07F18C92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57850"/>
            <a:ext cx="10477500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7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风控规则贯穿选股、报单、持仓三个阶段，触发时返回具体原因，便于定位与调整。</a:t>
            </a:r>
            <a:endParaRPr sz="127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9" name="文本框 188">
            <a:extLst xmlns:a="http://schemas.openxmlformats.org/drawingml/2006/main">
              <a:ext uri="{FF2B5EF4-FFF2-40B4-BE49-F238E27FC236}">
                <a16:creationId xmlns:a16="http://schemas.microsoft.com/office/drawing/2014/main" id="{4ED1332E-C71A-480F-8A72-0DD678F6E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0" name="文本框 189">
            <a:extLst xmlns:a="http://schemas.openxmlformats.org/drawingml/2006/main">
              <a:ext uri="{FF2B5EF4-FFF2-40B4-BE49-F238E27FC236}">
                <a16:creationId xmlns:a16="http://schemas.microsoft.com/office/drawing/2014/main" id="{119C4DB9-A288-4629-B7E3-04356A7DE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14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34067861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2" name="矩形 191">
            <a:extLst xmlns:a="http://schemas.openxmlformats.org/drawingml/2006/main">
              <a:ext uri="{FF2B5EF4-FFF2-40B4-BE49-F238E27FC236}">
                <a16:creationId xmlns:a16="http://schemas.microsoft.com/office/drawing/2014/main" id="{CF462263-6FDD-421C-9887-BF0D7718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3" name="矩形 192">
            <a:extLst xmlns:a="http://schemas.openxmlformats.org/drawingml/2006/main">
              <a:ext uri="{FF2B5EF4-FFF2-40B4-BE49-F238E27FC236}">
                <a16:creationId xmlns:a16="http://schemas.microsoft.com/office/drawing/2014/main" id="{8E0F0DDA-1581-4A41-B7E6-AACF5A7B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4" name="文本框 193">
            <a:extLst xmlns:a="http://schemas.openxmlformats.org/drawingml/2006/main">
              <a:ext uri="{FF2B5EF4-FFF2-40B4-BE49-F238E27FC236}">
                <a16:creationId xmlns:a16="http://schemas.microsoft.com/office/drawing/2014/main" id="{30641B2D-15E4-452F-95D5-358E2C68B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25908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账户、日志与告警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5" name="圆角矩形 194">
            <a:extLst xmlns:a="http://schemas.openxmlformats.org/drawingml/2006/main">
              <a:ext uri="{FF2B5EF4-FFF2-40B4-BE49-F238E27FC236}">
                <a16:creationId xmlns:a16="http://schemas.microsoft.com/office/drawing/2014/main" id="{740C3A05-688D-49A9-82D3-08654874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3524250" cy="5048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6" name="矩形 195">
            <a:extLst xmlns:a="http://schemas.openxmlformats.org/drawingml/2006/main">
              <a:ext uri="{FF2B5EF4-FFF2-40B4-BE49-F238E27FC236}">
                <a16:creationId xmlns:a16="http://schemas.microsoft.com/office/drawing/2014/main" id="{12E3DC5D-8466-4A0F-9719-BD7212DF8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9540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7" name="文本框 196">
            <a:extLst xmlns:a="http://schemas.openxmlformats.org/drawingml/2006/main">
              <a:ext uri="{FF2B5EF4-FFF2-40B4-BE49-F238E27FC236}">
                <a16:creationId xmlns:a16="http://schemas.microsoft.com/office/drawing/2014/main" id="{7FC3E8AB-14FF-4A14-868A-89793C21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85900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账户与资金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8" name="文本框 197">
            <a:extLst xmlns:a="http://schemas.openxmlformats.org/drawingml/2006/main">
              <a:ext uri="{FF2B5EF4-FFF2-40B4-BE49-F238E27FC236}">
                <a16:creationId xmlns:a16="http://schemas.microsoft.com/office/drawing/2014/main" id="{F7FF932C-E533-4A88-87B0-2003D1CC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33575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模拟账户与实盘账户分别管理，路由明确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9" name="文本框 198">
            <a:extLst xmlns:a="http://schemas.openxmlformats.org/drawingml/2006/main">
              <a:ext uri="{FF2B5EF4-FFF2-40B4-BE49-F238E27FC236}">
                <a16:creationId xmlns:a16="http://schemas.microsoft.com/office/drawing/2014/main" id="{4C3C7BD4-F106-4810-8F6D-62CDDE249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43150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展示总资产、可用资金、持仓市值与盈亏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0" name="文本框 199">
            <a:extLst xmlns:a="http://schemas.openxmlformats.org/drawingml/2006/main">
              <a:ext uri="{FF2B5EF4-FFF2-40B4-BE49-F238E27FC236}">
                <a16:creationId xmlns:a16="http://schemas.microsoft.com/office/drawing/2014/main" id="{E178A102-B425-4BE6-80D7-855122CA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52725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支持手动下单与手动撤单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1" name="文本框 200">
            <a:extLst xmlns:a="http://schemas.openxmlformats.org/drawingml/2006/main">
              <a:ext uri="{FF2B5EF4-FFF2-40B4-BE49-F238E27FC236}">
                <a16:creationId xmlns:a16="http://schemas.microsoft.com/office/drawing/2014/main" id="{2A9081A3-AA48-4816-9425-5142ECB6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62300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切换账户后重新查询，不使用上一账户缓存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2" name="圆角矩形 201">
            <a:extLst xmlns:a="http://schemas.openxmlformats.org/drawingml/2006/main">
              <a:ext uri="{FF2B5EF4-FFF2-40B4-BE49-F238E27FC236}">
                <a16:creationId xmlns:a16="http://schemas.microsoft.com/office/drawing/2014/main" id="{84D12005-1E15-4264-B93A-36859BF6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047750"/>
            <a:ext cx="3524250" cy="5048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3" name="矩形 202">
            <a:extLst xmlns:a="http://schemas.openxmlformats.org/drawingml/2006/main">
              <a:ext uri="{FF2B5EF4-FFF2-40B4-BE49-F238E27FC236}">
                <a16:creationId xmlns:a16="http://schemas.microsoft.com/office/drawing/2014/main" id="{8E3B3BCA-1385-4566-B12E-825F9978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29540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4" name="文本框 203">
            <a:extLst xmlns:a="http://schemas.openxmlformats.org/drawingml/2006/main">
              <a:ext uri="{FF2B5EF4-FFF2-40B4-BE49-F238E27FC236}">
                <a16:creationId xmlns:a16="http://schemas.microsoft.com/office/drawing/2014/main" id="{D5A3AF70-FBC0-4BBF-A663-9F08EF6B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485900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日志与复盘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5" name="文本框 204">
            <a:extLst xmlns:a="http://schemas.openxmlformats.org/drawingml/2006/main">
              <a:ext uri="{FF2B5EF4-FFF2-40B4-BE49-F238E27FC236}">
                <a16:creationId xmlns:a16="http://schemas.microsoft.com/office/drawing/2014/main" id="{205A66CE-3F30-4AF3-9EF6-D4318BDF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933575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记录策略事件、风控决策、委托与成交全过程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6" name="文本框 205">
            <a:extLst xmlns:a="http://schemas.openxmlformats.org/drawingml/2006/main">
              <a:ext uri="{FF2B5EF4-FFF2-40B4-BE49-F238E27FC236}">
                <a16:creationId xmlns:a16="http://schemas.microsoft.com/office/drawing/2014/main" id="{DAA6ECE2-7665-4FEE-BFE8-1B9336EAF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43150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日志按大小自动轮转，默认保留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5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份、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30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天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7" name="文本框 206">
            <a:extLst xmlns:a="http://schemas.openxmlformats.org/drawingml/2006/main">
              <a:ext uri="{FF2B5EF4-FFF2-40B4-BE49-F238E27FC236}">
                <a16:creationId xmlns:a16="http://schemas.microsoft.com/office/drawing/2014/main" id="{31FB5025-8F60-4149-9796-4FABBC45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复盘页可按时间回溯成交、委托与决策记录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8" name="文本框 207">
            <a:extLst xmlns:a="http://schemas.openxmlformats.org/drawingml/2006/main">
              <a:ext uri="{FF2B5EF4-FFF2-40B4-BE49-F238E27FC236}">
                <a16:creationId xmlns:a16="http://schemas.microsoft.com/office/drawing/2014/main" id="{9A42F717-0051-4235-8109-C283608C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62300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内置执行质量统计，仅用于展示与观察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9" name="圆角矩形 208">
            <a:extLst xmlns:a="http://schemas.openxmlformats.org/drawingml/2006/main">
              <a:ext uri="{FF2B5EF4-FFF2-40B4-BE49-F238E27FC236}">
                <a16:creationId xmlns:a16="http://schemas.microsoft.com/office/drawing/2014/main" id="{AC2165C8-7551-44C5-AF96-AE03CD16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047750"/>
            <a:ext cx="3524250" cy="5048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0" name="矩形 209">
            <a:extLst xmlns:a="http://schemas.openxmlformats.org/drawingml/2006/main">
              <a:ext uri="{FF2B5EF4-FFF2-40B4-BE49-F238E27FC236}">
                <a16:creationId xmlns:a16="http://schemas.microsoft.com/office/drawing/2014/main" id="{9914D903-7319-43B9-A7E6-50DBF5A87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295400"/>
            <a:ext cx="38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1" name="文本框 210">
            <a:extLst xmlns:a="http://schemas.openxmlformats.org/drawingml/2006/main">
              <a:ext uri="{FF2B5EF4-FFF2-40B4-BE49-F238E27FC236}">
                <a16:creationId xmlns:a16="http://schemas.microsoft.com/office/drawing/2014/main" id="{454F439D-0035-4EE1-9197-70F5AB985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485900"/>
            <a:ext cx="3028950" cy="2762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80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告警与通知</a:t>
            </a:r>
            <a:endParaRPr sz="180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2" name="文本框 211">
            <a:extLst xmlns:a="http://schemas.openxmlformats.org/drawingml/2006/main">
              <a:ext uri="{FF2B5EF4-FFF2-40B4-BE49-F238E27FC236}">
                <a16:creationId xmlns:a16="http://schemas.microsoft.com/office/drawing/2014/main" id="{7696D0B8-758E-41B0-B2AC-ACA6A7EC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33575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支持报单、错误、风控三类事件提醒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3" name="文本框 212">
            <a:extLst xmlns:a="http://schemas.openxmlformats.org/drawingml/2006/main">
              <a:ext uri="{FF2B5EF4-FFF2-40B4-BE49-F238E27FC236}">
                <a16:creationId xmlns:a16="http://schemas.microsoft.com/office/drawing/2014/main" id="{A860C35D-8555-47D3-AA81-1F8598E7A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43150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提醒方式：日志记录、界面提示、语音播报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4" name="文本框 213">
            <a:extLst xmlns:a="http://schemas.openxmlformats.org/drawingml/2006/main">
              <a:ext uri="{FF2B5EF4-FFF2-40B4-BE49-F238E27FC236}">
                <a16:creationId xmlns:a16="http://schemas.microsoft.com/office/drawing/2014/main" id="{4B158F5F-03D3-4F14-B6E0-D3E3CD5DE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52725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可配置企业微信等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 Webhook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推送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5" name="文本框 214">
            <a:extLst xmlns:a="http://schemas.openxmlformats.org/drawingml/2006/main">
              <a:ext uri="{FF2B5EF4-FFF2-40B4-BE49-F238E27FC236}">
                <a16:creationId xmlns:a16="http://schemas.microsoft.com/office/drawing/2014/main" id="{8A4E1CD8-91EB-4CA5-A014-3850399D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62300"/>
            <a:ext cx="30289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25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提醒设有冷却时间，避免重复打扰</a:t>
            </a:r>
            <a:endParaRPr sz="1125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6" name="文本框 215">
            <a:extLst xmlns:a="http://schemas.openxmlformats.org/drawingml/2006/main">
              <a:ext uri="{FF2B5EF4-FFF2-40B4-BE49-F238E27FC236}">
                <a16:creationId xmlns:a16="http://schemas.microsoft.com/office/drawing/2014/main" id="{841DFCBB-FB0A-4811-A96B-CD8EAAF5B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7" name="文本框 216">
            <a:extLst xmlns:a="http://schemas.openxmlformats.org/drawingml/2006/main">
              <a:ext uri="{FF2B5EF4-FFF2-40B4-BE49-F238E27FC236}">
                <a16:creationId xmlns:a16="http://schemas.microsoft.com/office/drawing/2014/main" id="{FF41D23F-29B9-401F-97CD-38DDEAF1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15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5531143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9" name="矩形 218">
            <a:extLst xmlns:a="http://schemas.openxmlformats.org/drawingml/2006/main">
              <a:ext uri="{FF2B5EF4-FFF2-40B4-BE49-F238E27FC236}">
                <a16:creationId xmlns:a16="http://schemas.microsoft.com/office/drawing/2014/main" id="{A9D60A90-F360-4C29-A93C-7D004218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0" name="矩形 219">
            <a:extLst xmlns:a="http://schemas.openxmlformats.org/drawingml/2006/main">
              <a:ext uri="{FF2B5EF4-FFF2-40B4-BE49-F238E27FC236}">
                <a16:creationId xmlns:a16="http://schemas.microsoft.com/office/drawing/2014/main" id="{EFFD76DD-457A-4F5E-91E0-CD390BE1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476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1" name="文本框 220">
            <a:extLst xmlns:a="http://schemas.openxmlformats.org/drawingml/2006/main">
              <a:ext uri="{FF2B5EF4-FFF2-40B4-BE49-F238E27FC236}">
                <a16:creationId xmlns:a16="http://schemas.microsoft.com/office/drawing/2014/main" id="{E9260057-B690-4491-AE95-75FF1482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"/>
            <a:ext cx="32385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550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安全、授权与使用须知</a:t>
            </a:r>
            <a:endParaRPr sz="2550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2" name="圆角矩形 221">
            <a:extLst xmlns:a="http://schemas.openxmlformats.org/drawingml/2006/main">
              <a:ext uri="{FF2B5EF4-FFF2-40B4-BE49-F238E27FC236}">
                <a16:creationId xmlns:a16="http://schemas.microsoft.com/office/drawing/2014/main" id="{F7AE4916-C541-4FE2-ABC8-52717E53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5391150" cy="2047875"/>
          </a:xfrm>
          <a:prstGeom xmlns:a="http://schemas.openxmlformats.org/drawingml/2006/main" prst="roundRect">
            <a:avLst>
              <a:gd name="adj" fmla="val 5581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3" name="矩形 222">
            <a:extLst xmlns:a="http://schemas.openxmlformats.org/drawingml/2006/main">
              <a:ext uri="{FF2B5EF4-FFF2-40B4-BE49-F238E27FC236}">
                <a16:creationId xmlns:a16="http://schemas.microsoft.com/office/drawing/2014/main" id="{B16E349C-D90A-4C2B-9902-DEE6D106D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66825"/>
            <a:ext cx="762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4" name="文本框 223">
            <a:extLst xmlns:a="http://schemas.openxmlformats.org/drawingml/2006/main">
              <a:ext uri="{FF2B5EF4-FFF2-40B4-BE49-F238E27FC236}">
                <a16:creationId xmlns:a16="http://schemas.microsoft.com/office/drawing/2014/main" id="{3505F805-DEDB-4987-8B2C-0B86931C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257300"/>
            <a:ext cx="8001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授权方式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5" name="文本框 224">
            <a:extLst xmlns:a="http://schemas.openxmlformats.org/drawingml/2006/main">
              <a:ext uri="{FF2B5EF4-FFF2-40B4-BE49-F238E27FC236}">
                <a16:creationId xmlns:a16="http://schemas.microsoft.com/office/drawing/2014/main" id="{1B878E00-EEEC-4D47-B881-67599580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38300"/>
            <a:ext cx="4933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采用离线机器绑定授权，配合签名校验与时间锚点，无需联网激活服务器。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6" name="圆角矩形 225">
            <a:extLst xmlns:a="http://schemas.openxmlformats.org/drawingml/2006/main">
              <a:ext uri="{FF2B5EF4-FFF2-40B4-BE49-F238E27FC236}">
                <a16:creationId xmlns:a16="http://schemas.microsoft.com/office/drawing/2014/main" id="{C3E45A98-05D6-4DEC-B616-50F9DDE7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047750"/>
            <a:ext cx="5391150" cy="2047875"/>
          </a:xfrm>
          <a:prstGeom xmlns:a="http://schemas.openxmlformats.org/drawingml/2006/main" prst="roundRect">
            <a:avLst>
              <a:gd name="adj" fmla="val 5581"/>
            </a:avLst>
          </a:prstGeom>
          <a:solidFill xmlns:a="http://schemas.openxmlformats.org/drawingml/2006/main">
            <a:srgbClr val="F1F5F9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7" name="矩形 226">
            <a:extLst xmlns:a="http://schemas.openxmlformats.org/drawingml/2006/main">
              <a:ext uri="{FF2B5EF4-FFF2-40B4-BE49-F238E27FC236}">
                <a16:creationId xmlns:a16="http://schemas.microsoft.com/office/drawing/2014/main" id="{722AF3C1-635C-4349-A038-80836324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266825"/>
            <a:ext cx="762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8" name="文本框 227">
            <a:extLst xmlns:a="http://schemas.openxmlformats.org/drawingml/2006/main">
              <a:ext uri="{FF2B5EF4-FFF2-40B4-BE49-F238E27FC236}">
                <a16:creationId xmlns:a16="http://schemas.microsoft.com/office/drawing/2014/main" id="{D3BD3D9F-AF9F-4286-B104-4EABC28F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257300"/>
            <a:ext cx="1000125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完整性校验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9" name="文本框 228">
            <a:extLst xmlns:a="http://schemas.openxmlformats.org/drawingml/2006/main">
              <a:ext uri="{FF2B5EF4-FFF2-40B4-BE49-F238E27FC236}">
                <a16:creationId xmlns:a16="http://schemas.microsoft.com/office/drawing/2014/main" id="{F3D9A240-ACAC-487D-9240-FDA58057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638300"/>
            <a:ext cx="4933950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程序自带文件完整性校验机制；账号、密钥、日志等数据不随程序分发。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0" name="圆角矩形 229">
            <a:extLst xmlns:a="http://schemas.openxmlformats.org/drawingml/2006/main">
              <a:ext uri="{FF2B5EF4-FFF2-40B4-BE49-F238E27FC236}">
                <a16:creationId xmlns:a16="http://schemas.microsoft.com/office/drawing/2014/main" id="{C8370F4E-77DF-4DEF-ABA0-C6484525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5391150" cy="2047875"/>
          </a:xfrm>
          <a:prstGeom xmlns:a="http://schemas.openxmlformats.org/drawingml/2006/main" prst="roundRect">
            <a:avLst>
              <a:gd name="adj" fmla="val 5581"/>
            </a:avLst>
          </a:prstGeom>
          <a:solidFill xmlns:a="http://schemas.openxmlformats.org/drawingml/2006/main">
            <a:srgbClr val="EFF6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1" name="矩形 230">
            <a:extLst xmlns:a="http://schemas.openxmlformats.org/drawingml/2006/main">
              <a:ext uri="{FF2B5EF4-FFF2-40B4-BE49-F238E27FC236}">
                <a16:creationId xmlns:a16="http://schemas.microsoft.com/office/drawing/2014/main" id="{319EBB60-4F34-40AE-B713-2EA1BF00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762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4ED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2" name="文本框 231">
            <a:extLst xmlns:a="http://schemas.openxmlformats.org/drawingml/2006/main">
              <a:ext uri="{FF2B5EF4-FFF2-40B4-BE49-F238E27FC236}">
                <a16:creationId xmlns:a16="http://schemas.microsoft.com/office/drawing/2014/main" id="{FD6A7E56-C083-47A5-8E3B-402F8BF5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76625"/>
            <a:ext cx="8001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默认安全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3" name="文本框 232">
            <a:extLst xmlns:a="http://schemas.openxmlformats.org/drawingml/2006/main">
              <a:ext uri="{FF2B5EF4-FFF2-40B4-BE49-F238E27FC236}">
                <a16:creationId xmlns:a16="http://schemas.microsoft.com/office/drawing/2014/main" id="{70F4B1A8-94C2-4D64-97FA-34A907D4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57625"/>
            <a:ext cx="4933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首次安装默认为模拟模式，实盘通道默认关闭，需用户确认后开启；自动交易亦需显式开启。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4" name="圆角矩形 233">
            <a:extLst xmlns:a="http://schemas.openxmlformats.org/drawingml/2006/main">
              <a:ext uri="{FF2B5EF4-FFF2-40B4-BE49-F238E27FC236}">
                <a16:creationId xmlns:a16="http://schemas.microsoft.com/office/drawing/2014/main" id="{B599EDF8-7CFB-4284-8F19-EA0C73B9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267075"/>
            <a:ext cx="5391150" cy="2047875"/>
          </a:xfrm>
          <a:prstGeom xmlns:a="http://schemas.openxmlformats.org/drawingml/2006/main" prst="roundRect">
            <a:avLst>
              <a:gd name="adj" fmla="val 5581"/>
            </a:avLst>
          </a:prstGeom>
          <a:solidFill xmlns:a="http://schemas.openxmlformats.org/drawingml/2006/main">
            <a:srgbClr val="FEF3C7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5" name="矩形 234">
            <a:extLst xmlns:a="http://schemas.openxmlformats.org/drawingml/2006/main">
              <a:ext uri="{FF2B5EF4-FFF2-40B4-BE49-F238E27FC236}">
                <a16:creationId xmlns:a16="http://schemas.microsoft.com/office/drawing/2014/main" id="{3F6AA6A1-61D4-4F74-BA57-C0B43248E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486150"/>
            <a:ext cx="762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6" name="文本框 235">
            <a:extLst xmlns:a="http://schemas.openxmlformats.org/drawingml/2006/main">
              <a:ext uri="{FF2B5EF4-FFF2-40B4-BE49-F238E27FC236}">
                <a16:creationId xmlns:a16="http://schemas.microsoft.com/office/drawing/2014/main" id="{742FDBB7-5CB9-44ED-9320-C3BB16277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76625"/>
            <a:ext cx="8001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575" b="1">
                <a:solidFill>
                  <a:srgbClr val="111827"/>
                </a:solidFill>
                <a:latin typeface="微软雅黑"/>
                <a:ea typeface="微软雅黑"/>
                <a:cs typeface="微软雅黑"/>
              </a:rPr>
              <a:t>合规提示</a:t>
            </a:r>
            <a:endParaRPr sz="1575" b="1">
              <a:solidFill>
                <a:srgbClr val="1118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7" name="文本框 236">
            <a:extLst xmlns:a="http://schemas.openxmlformats.org/drawingml/2006/main">
              <a:ext uri="{FF2B5EF4-FFF2-40B4-BE49-F238E27FC236}">
                <a16:creationId xmlns:a16="http://schemas.microsoft.com/office/drawing/2014/main" id="{F3D8BD42-024F-4F79-91B2-538425F7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857625"/>
            <a:ext cx="49339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>
              <a:lnSpc>
                <a:spcPct val="17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内置程序化交易报告确认环节，需用户确认已按相关规定完成报告（具体申报义务以券商与监管要求为准）。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8" name="圆角矩形 237">
            <a:extLst xmlns:a="http://schemas.openxmlformats.org/drawingml/2006/main">
              <a:ext uri="{FF2B5EF4-FFF2-40B4-BE49-F238E27FC236}">
                <a16:creationId xmlns:a16="http://schemas.microsoft.com/office/drawing/2014/main" id="{7C0EBF8D-5841-4640-892D-C6A5821B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8FAF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9" name="文本框 238">
            <a:extLst xmlns:a="http://schemas.openxmlformats.org/drawingml/2006/main">
              <a:ext uri="{FF2B5EF4-FFF2-40B4-BE49-F238E27FC236}">
                <a16:creationId xmlns:a16="http://schemas.microsoft.com/office/drawing/2014/main" id="{EE5BDEDF-2658-43B0-B917-3FBFDA17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05450"/>
            <a:ext cx="1047750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60000"/>
              </a:lnSpc>
              <a:buNone/>
            </a:pPr>
            <a:r>
              <a:rPr sz="1200">
                <a:solidFill>
                  <a:srgbClr val="374151"/>
                </a:solidFill>
                <a:latin typeface="微软雅黑"/>
                <a:ea typeface="微软雅黑"/>
                <a:cs typeface="微软雅黑"/>
              </a:rPr>
              <a:t>使用建议：先在模拟盘充分验证后再使用实盘功能，实盘建议从小额开始；使用 QMT 或大QMT 需券商已开通量化权限并保持终端登录；长时间运行建议保持环境稳定并关注日志与告警。</a:t>
            </a:r>
            <a:endParaRPr sz="1200">
              <a:solidFill>
                <a:srgbClr val="37415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0" name="文本框 239">
            <a:extLst xmlns:a="http://schemas.openxmlformats.org/drawingml/2006/main">
              <a:ext uri="{FF2B5EF4-FFF2-40B4-BE49-F238E27FC236}">
                <a16:creationId xmlns:a16="http://schemas.microsoft.com/office/drawing/2014/main" id="{388157E5-B11C-443A-B935-7C6ECA0D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84785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功能介绍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1" name="文本框 240">
            <a:extLst xmlns:a="http://schemas.openxmlformats.org/drawingml/2006/main">
              <a:ext uri="{FF2B5EF4-FFF2-40B4-BE49-F238E27FC236}">
                <a16:creationId xmlns:a16="http://schemas.microsoft.com/office/drawing/2014/main" id="{C5D55A15-7625-4002-8562-048C574A3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05550"/>
            <a:ext cx="457200" cy="161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050">
                <a:solidFill>
                  <a:srgbClr val="9CA3AF"/>
                </a:solidFill>
                <a:latin typeface="微软雅黑"/>
                <a:ea typeface="微软雅黑"/>
                <a:cs typeface="微软雅黑"/>
              </a:rPr>
              <a:t>16 / 17</a:t>
            </a:r>
            <a:endParaRPr sz="1050">
              <a:solidFill>
                <a:srgbClr val="9CA3A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97706203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3" name="矩形 242">
            <a:extLst xmlns:a="http://schemas.openxmlformats.org/drawingml/2006/main">
              <a:ext uri="{FF2B5EF4-FFF2-40B4-BE49-F238E27FC236}">
                <a16:creationId xmlns:a16="http://schemas.microsoft.com/office/drawing/2014/main" id="{2F378877-06CA-4029-B9A5-B4950725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4" name="矩形 243">
            <a:extLst xmlns:a="http://schemas.openxmlformats.org/drawingml/2006/main">
              <a:ext uri="{FF2B5EF4-FFF2-40B4-BE49-F238E27FC236}">
                <a16:creationId xmlns:a16="http://schemas.microsoft.com/office/drawing/2014/main" id="{77466989-9FE5-4C8F-A386-26235ADC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D4ED8"/>
              </a:gs>
              <a:gs pos="100000">
                <a:srgbClr val="0E7490"/>
              </a:gs>
            </a:gsLst>
            <a:lin ang="2700000" scaled="1"/>
          </a:gra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5" name="文本框 244">
            <a:extLst xmlns:a="http://schemas.openxmlformats.org/drawingml/2006/main">
              <a:ext uri="{FF2B5EF4-FFF2-40B4-BE49-F238E27FC236}">
                <a16:creationId xmlns:a16="http://schemas.microsoft.com/office/drawing/2014/main" id="{48C63C50-250A-4F94-B8CA-B5180653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1514475"/>
            <a:ext cx="1181100" cy="714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46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谢谢</a:t>
            </a:r>
            <a:endParaRPr sz="465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6" name="矩形 245">
            <a:extLst xmlns:a="http://schemas.openxmlformats.org/drawingml/2006/main">
              <a:ext uri="{FF2B5EF4-FFF2-40B4-BE49-F238E27FC236}">
                <a16:creationId xmlns:a16="http://schemas.microsoft.com/office/drawing/2014/main" id="{836771E9-5173-44AD-ABD7-81F823A8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514600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706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7" name="文本框 246">
            <a:extLst xmlns:a="http://schemas.openxmlformats.org/drawingml/2006/main">
              <a:ext uri="{FF2B5EF4-FFF2-40B4-BE49-F238E27FC236}">
                <a16:creationId xmlns:a16="http://schemas.microsoft.com/office/drawing/2014/main" id="{50A4BBB0-A755-4506-99B1-BF8B9F052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924175"/>
            <a:ext cx="4610100" cy="2571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650">
                <a:solidFill>
                  <a:srgbClr val="DBEAFE"/>
                </a:solidFill>
                <a:latin typeface="微软雅黑"/>
                <a:ea typeface="微软雅黑"/>
                <a:cs typeface="微软雅黑"/>
              </a:rPr>
              <a:t>如需进一步沟通、演示或试用，请联系您的对接人</a:t>
            </a:r>
            <a:endParaRPr sz="1650">
              <a:solidFill>
                <a:srgbClr val="DBEAFE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8" name="文本框 247">
            <a:extLst xmlns:a="http://schemas.openxmlformats.org/drawingml/2006/main">
              <a:ext uri="{FF2B5EF4-FFF2-40B4-BE49-F238E27FC236}">
                <a16:creationId xmlns:a16="http://schemas.microsoft.com/office/drawing/2014/main" id="{64F33EEC-3D5F-4AC5-BAAE-2FF5F492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14750"/>
            <a:ext cx="3238500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本文档仅用于功能说明，不构成任何投资建议</a:t>
            </a:r>
            <a:endParaRPr sz="1275">
              <a:solidFill>
                <a:srgbClr val="93C5F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9" name="文本框 248">
            <a:extLst xmlns:a="http://schemas.openxmlformats.org/drawingml/2006/main">
              <a:ext uri="{FF2B5EF4-FFF2-40B4-BE49-F238E27FC236}">
                <a16:creationId xmlns:a16="http://schemas.microsoft.com/office/drawing/2014/main" id="{A5DAF055-F552-4558-8C56-6F429794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010025"/>
            <a:ext cx="340042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软件为交易工具，不提供投资建议，不保证收益</a:t>
            </a:r>
            <a:endParaRPr sz="1275">
              <a:solidFill>
                <a:srgbClr val="93C5F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0" name="文本框 249">
            <a:extLst xmlns:a="http://schemas.openxmlformats.org/drawingml/2006/main">
              <a:ext uri="{FF2B5EF4-FFF2-40B4-BE49-F238E27FC236}">
                <a16:creationId xmlns:a16="http://schemas.microsoft.com/office/drawing/2014/main" id="{F4D06281-D088-480E-B83A-D16A78316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305300"/>
            <a:ext cx="178117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275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市场有风险，投资需谨慎</a:t>
            </a:r>
            <a:endParaRPr sz="1275">
              <a:solidFill>
                <a:srgbClr val="93C5F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1" name="文本框 250">
            <a:extLst xmlns:a="http://schemas.openxmlformats.org/drawingml/2006/main">
              <a:ext uri="{FF2B5EF4-FFF2-40B4-BE49-F238E27FC236}">
                <a16:creationId xmlns:a16="http://schemas.microsoft.com/office/drawing/2014/main" id="{2C885C7A-2E7B-4CA8-AFB6-39017838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172075"/>
            <a:ext cx="2857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25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众趋数智能交易系统</a:t>
            </a:r>
            <a:r>
              <a:rPr sz="1125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5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功能介绍</a:t>
            </a:r>
            <a:r>
              <a:rPr sz="1125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25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｜</a:t>
            </a:r>
            <a:r>
              <a:rPr sz="1125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125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版本</a:t>
            </a:r>
            <a:r>
              <a:rPr sz="1125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 1.1.0</a:t>
            </a:r>
            <a:endParaRPr sz="1125">
              <a:solidFill>
                <a:srgbClr val="BFDBFE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4197076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2026-10-06T08:30:12.7170000Z</dcterms:created>
  <dcterms:modified xsi:type="dcterms:W3CDTF">2026-10-06T08:30:12.7170000Z</dcterms:modified>
</coreProperties>
</file>